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144000" type="letter"/>
  <p:notesSz cx="6954838" cy="923925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465">
          <p15:clr>
            <a:srgbClr val="A4A3A4"/>
          </p15:clr>
        </p15:guide>
        <p15:guide id="2" pos="166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1A0D840-E4E0-5B8F-03D6-5CD492521128}" name="María Fernanda Torres Casis" initials="MC" userId="S::fernanda.torres@iecm.mx::047c8f16-333b-4021-9824-f339f8ef496b" providerId="AD"/>
  <p188:author id="{A610788F-023C-705E-E9EF-42C7A130A225}" name="Arturo Araiza Muñoz" initials="AM" userId="S::arturo.araiza@iecm.mx::e4e1cb04-7b6b-4230-9fdf-1d1dac1a18ab" providerId="AD"/>
  <p188:author id="{DFECAFD0-F775-BE06-F8BB-409B3D817D1D}" name="Usuario invitado" initials="Ui" userId="S::urn:spo:anon#d05c7690664d5940fb4a450710f6386b63552c6ba0989198ff072bf401e96382::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uis Ambrosio" initials="L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70" autoAdjust="0"/>
    <p:restoredTop sz="94720"/>
  </p:normalViewPr>
  <p:slideViewPr>
    <p:cSldViewPr snapToGrid="0">
      <p:cViewPr>
        <p:scale>
          <a:sx n="130" d="100"/>
          <a:sy n="130" d="100"/>
        </p:scale>
        <p:origin x="2370" y="-1488"/>
      </p:cViewPr>
      <p:guideLst>
        <p:guide orient="horz" pos="5465"/>
        <p:guide pos="166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8/10/relationships/authors" Target="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3763" cy="4624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39466" y="1"/>
            <a:ext cx="3013763" cy="4624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4E7282-369B-4D6C-87BB-C6E114127644}" type="datetimeFigureOut">
              <a:rPr lang="es-ES" smtClean="0"/>
              <a:t>04/09/2023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78050" y="693738"/>
            <a:ext cx="2598738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95484" y="4388386"/>
            <a:ext cx="5563870" cy="4157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775293"/>
            <a:ext cx="3013763" cy="4624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39466" y="8775293"/>
            <a:ext cx="3013763" cy="4624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2F8A7-8039-4DAD-AF80-1698DAC1C5E9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2F8A7-8039-4DAD-AF80-1698DAC1C5E9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0F3A-83F9-48CE-B311-AEAD6E648666}" type="datetimeFigureOut">
              <a:rPr lang="es-MX" smtClean="0"/>
              <a:pPr/>
              <a:t>04/09/2023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DBBFC-211F-407D-B523-6664B1F207F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0F3A-83F9-48CE-B311-AEAD6E648666}" type="datetimeFigureOut">
              <a:rPr lang="es-MX" smtClean="0"/>
              <a:pPr/>
              <a:t>04/09/2023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DBBFC-211F-407D-B523-6664B1F207F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0F3A-83F9-48CE-B311-AEAD6E648666}" type="datetimeFigureOut">
              <a:rPr lang="es-MX" smtClean="0"/>
              <a:pPr/>
              <a:t>04/09/2023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DBBFC-211F-407D-B523-6664B1F207F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0F3A-83F9-48CE-B311-AEAD6E648666}" type="datetimeFigureOut">
              <a:rPr lang="es-MX" smtClean="0"/>
              <a:pPr/>
              <a:t>04/09/2023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DBBFC-211F-407D-B523-6664B1F207F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0F3A-83F9-48CE-B311-AEAD6E648666}" type="datetimeFigureOut">
              <a:rPr lang="es-MX" smtClean="0"/>
              <a:pPr/>
              <a:t>04/09/2023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DBBFC-211F-407D-B523-6664B1F207F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0F3A-83F9-48CE-B311-AEAD6E648666}" type="datetimeFigureOut">
              <a:rPr lang="es-MX" smtClean="0"/>
              <a:pPr/>
              <a:t>04/09/2023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DBBFC-211F-407D-B523-6664B1F207F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0F3A-83F9-48CE-B311-AEAD6E648666}" type="datetimeFigureOut">
              <a:rPr lang="es-MX" smtClean="0"/>
              <a:pPr/>
              <a:t>04/09/2023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DBBFC-211F-407D-B523-6664B1F207F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0F3A-83F9-48CE-B311-AEAD6E648666}" type="datetimeFigureOut">
              <a:rPr lang="es-MX" smtClean="0"/>
              <a:pPr/>
              <a:t>04/09/2023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DBBFC-211F-407D-B523-6664B1F207F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0F3A-83F9-48CE-B311-AEAD6E648666}" type="datetimeFigureOut">
              <a:rPr lang="es-MX" smtClean="0"/>
              <a:pPr/>
              <a:t>04/09/2023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DBBFC-211F-407D-B523-6664B1F207F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0F3A-83F9-48CE-B311-AEAD6E648666}" type="datetimeFigureOut">
              <a:rPr lang="es-MX" smtClean="0"/>
              <a:pPr/>
              <a:t>04/09/2023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DBBFC-211F-407D-B523-6664B1F207F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0F3A-83F9-48CE-B311-AEAD6E648666}" type="datetimeFigureOut">
              <a:rPr lang="es-MX" smtClean="0"/>
              <a:pPr/>
              <a:t>04/09/2023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DBBFC-211F-407D-B523-6664B1F207F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B0F3A-83F9-48CE-B311-AEAD6E648666}" type="datetimeFigureOut">
              <a:rPr lang="es-MX" smtClean="0"/>
              <a:pPr/>
              <a:t>04/09/2023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DBBFC-211F-407D-B523-6664B1F207F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99053" y="780465"/>
            <a:ext cx="6192688" cy="425602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Solicitud de registro para participar como persona </a:t>
            </a:r>
            <a:endParaRPr lang="es-ES" sz="10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Responsable de Mesa Receptora de Opinión</a:t>
            </a:r>
            <a:endParaRPr lang="es-MX" sz="10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2 Subtítulo"/>
          <p:cNvSpPr txBox="1">
            <a:spLocks/>
          </p:cNvSpPr>
          <p:nvPr/>
        </p:nvSpPr>
        <p:spPr>
          <a:xfrm>
            <a:off x="5291683" y="35495"/>
            <a:ext cx="1449685" cy="3957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b="1" dirty="0">
                <a:latin typeface="Arial" pitchFamily="34" charset="0"/>
                <a:cs typeface="Arial" pitchFamily="34" charset="0"/>
              </a:rPr>
              <a:t>Formato 2</a:t>
            </a:r>
            <a:endParaRPr kumimoji="0" lang="es-ES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9" name="98 Grupo"/>
          <p:cNvGrpSpPr/>
          <p:nvPr/>
        </p:nvGrpSpPr>
        <p:grpSpPr>
          <a:xfrm>
            <a:off x="1856101" y="8278236"/>
            <a:ext cx="2823679" cy="331356"/>
            <a:chOff x="2544932" y="8017897"/>
            <a:chExt cx="1907287" cy="357469"/>
          </a:xfrm>
        </p:grpSpPr>
        <p:sp>
          <p:nvSpPr>
            <p:cNvPr id="195" name="194 CuadroTexto"/>
            <p:cNvSpPr txBox="1"/>
            <p:nvPr/>
          </p:nvSpPr>
          <p:spPr>
            <a:xfrm>
              <a:off x="2903411" y="8043334"/>
              <a:ext cx="947638" cy="332032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pPr algn="ctr"/>
              <a:r>
                <a:rPr lang="es-MX" sz="800" dirty="0">
                  <a:latin typeface="Arial"/>
                  <a:cs typeface="Arial"/>
                </a:rPr>
                <a:t>Nombre completo y firma *</a:t>
              </a:r>
              <a:endParaRPr lang="es-MX" sz="600" dirty="0"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s-MX" sz="6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7" name="196 Conector recto"/>
            <p:cNvCxnSpPr/>
            <p:nvPr/>
          </p:nvCxnSpPr>
          <p:spPr>
            <a:xfrm>
              <a:off x="2544932" y="8017897"/>
              <a:ext cx="19072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9" name="298 Grupo"/>
          <p:cNvGrpSpPr/>
          <p:nvPr/>
        </p:nvGrpSpPr>
        <p:grpSpPr>
          <a:xfrm>
            <a:off x="143510" y="1628326"/>
            <a:ext cx="6392394" cy="6265313"/>
            <a:chOff x="62894" y="1180546"/>
            <a:chExt cx="6246426" cy="4641744"/>
          </a:xfrm>
        </p:grpSpPr>
        <p:grpSp>
          <p:nvGrpSpPr>
            <p:cNvPr id="277" name="276 Grupo"/>
            <p:cNvGrpSpPr/>
            <p:nvPr/>
          </p:nvGrpSpPr>
          <p:grpSpPr>
            <a:xfrm>
              <a:off x="72202" y="3855908"/>
              <a:ext cx="5622557" cy="1966382"/>
              <a:chOff x="72202" y="3855908"/>
              <a:chExt cx="5622557" cy="1966382"/>
            </a:xfrm>
          </p:grpSpPr>
          <p:sp>
            <p:nvSpPr>
              <p:cNvPr id="88" name="2 Subtítulo"/>
              <p:cNvSpPr txBox="1">
                <a:spLocks/>
              </p:cNvSpPr>
              <p:nvPr/>
            </p:nvSpPr>
            <p:spPr>
              <a:xfrm>
                <a:off x="78489" y="3989775"/>
                <a:ext cx="2462731" cy="238927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txBody>
              <a:bodyPr vert="horz" lIns="91440" tIns="45720" rIns="91440" bIns="45720" rtlCol="0" anchor="t">
                <a:noAutofit/>
              </a:bodyPr>
              <a:lstStyle/>
              <a:p>
                <a:pPr algn="just">
                  <a:spcBef>
                    <a:spcPct val="20000"/>
                  </a:spcBef>
                  <a:defRPr/>
                </a:pPr>
                <a:r>
                  <a:rPr lang="es-ES" sz="800" dirty="0">
                    <a:latin typeface="Arial"/>
                    <a:cs typeface="Arial"/>
                  </a:rPr>
                  <a:t>A) ¿Actualmente es integrante de alguna Comisión de Participación Comunitaria (COPACO) o cuenta con un registro, o lo está tramitando, para participar en el proceso de integración de las COPACO ?</a:t>
                </a:r>
                <a:endParaRPr lang="es-MX" sz="800" dirty="0">
                  <a:latin typeface="Arial"/>
                  <a:cs typeface="Arial"/>
                </a:endParaRPr>
              </a:p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endParaRPr kumimoji="0" lang="es-MX" sz="8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" name="2 Subtítulo"/>
              <p:cNvSpPr txBox="1">
                <a:spLocks/>
              </p:cNvSpPr>
              <p:nvPr/>
            </p:nvSpPr>
            <p:spPr>
              <a:xfrm>
                <a:off x="77267" y="4738837"/>
                <a:ext cx="2462730" cy="321446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/>
              <a:p>
                <a:pPr algn="just">
                  <a:spcBef>
                    <a:spcPct val="20000"/>
                  </a:spcBef>
                </a:pPr>
                <a:r>
                  <a:rPr lang="es-ES" sz="800" dirty="0">
                    <a:latin typeface="Arial"/>
                    <a:cs typeface="Arial"/>
                  </a:rPr>
                  <a:t>C) ¿Es o ha sido dirigente de algún partido político, en los últimos tres años anteriores, al día de la Jornada Consultiva Extraordinaria?</a:t>
                </a:r>
                <a:endParaRPr lang="es-MX" sz="8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76" name="2 Subtítulo"/>
              <p:cNvSpPr txBox="1">
                <a:spLocks/>
              </p:cNvSpPr>
              <p:nvPr/>
            </p:nvSpPr>
            <p:spPr>
              <a:xfrm>
                <a:off x="77266" y="5039025"/>
                <a:ext cx="2462731" cy="419953"/>
              </a:xfrm>
              <a:prstGeom prst="rect">
                <a:avLst/>
              </a:prstGeom>
              <a:noFill/>
            </p:spPr>
            <p:txBody>
              <a:bodyPr vert="horz" lIns="91440" tIns="45720" rIns="91440" bIns="45720" rtlCol="0" anchor="t">
                <a:noAutofit/>
              </a:bodyPr>
              <a:lstStyle/>
              <a:p>
                <a:pPr algn="just">
                  <a:spcBef>
                    <a:spcPct val="20000"/>
                  </a:spcBef>
                  <a:defRPr/>
                </a:pPr>
                <a:r>
                  <a:rPr lang="es-ES" sz="800" dirty="0">
                    <a:latin typeface="Arial"/>
                    <a:cs typeface="Arial"/>
                  </a:rPr>
                  <a:t>D) ¿Desempeña actualmente empleo, cargo o comisión en la Administración Pública Federal o Local ya sea central, desconcentrada o paraestatal, a partir del nivel de enlace o superior?</a:t>
                </a:r>
                <a:endParaRPr lang="es-MX" sz="800" dirty="0">
                  <a:latin typeface="Arial"/>
                  <a:cs typeface="Arial"/>
                </a:endParaRPr>
              </a:p>
            </p:txBody>
          </p:sp>
          <p:sp>
            <p:nvSpPr>
              <p:cNvPr id="100" name="2 Subtítulo"/>
              <p:cNvSpPr txBox="1">
                <a:spLocks/>
              </p:cNvSpPr>
              <p:nvPr/>
            </p:nvSpPr>
            <p:spPr>
              <a:xfrm>
                <a:off x="3370880" y="3855908"/>
                <a:ext cx="2319055" cy="549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/>
              <a:p>
                <a:pPr lvl="0" algn="just">
                  <a:spcBef>
                    <a:spcPct val="20000"/>
                  </a:spcBef>
                  <a:defRPr/>
                </a:pPr>
                <a:r>
                  <a:rPr lang="es-ES" sz="800" dirty="0">
                    <a:latin typeface="Arial" pitchFamily="34" charset="0"/>
                    <a:cs typeface="Arial" pitchFamily="34" charset="0"/>
                  </a:rPr>
                  <a:t>¿</a:t>
                </a:r>
                <a:r>
                  <a:rPr lang="es-MX" sz="800" dirty="0">
                    <a:latin typeface="Arial" pitchFamily="34" charset="0"/>
                    <a:cs typeface="Arial" pitchFamily="34" charset="0"/>
                  </a:rPr>
                  <a:t>Labora o ha laborado como parte de la estructura y/o personal eventual en el IECM</a:t>
                </a:r>
                <a:r>
                  <a:rPr lang="es-ES" sz="800" dirty="0">
                    <a:latin typeface="Arial" pitchFamily="34" charset="0"/>
                    <a:cs typeface="Arial" pitchFamily="34" charset="0"/>
                  </a:rPr>
                  <a:t>?</a:t>
                </a:r>
                <a:endParaRPr lang="es-MX" sz="800" dirty="0"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endParaRPr kumimoji="0" lang="es-MX" sz="75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" name="2 Subtítulo"/>
              <p:cNvSpPr txBox="1">
                <a:spLocks/>
              </p:cNvSpPr>
              <p:nvPr/>
            </p:nvSpPr>
            <p:spPr>
              <a:xfrm>
                <a:off x="3368083" y="4253756"/>
                <a:ext cx="2326676" cy="604339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/>
              <a:p>
                <a:pPr algn="just"/>
                <a:r>
                  <a:rPr lang="es-ES" sz="800" dirty="0">
                    <a:latin typeface="Arial"/>
                    <a:cs typeface="Arial"/>
                  </a:rPr>
                  <a:t>¿</a:t>
                </a:r>
                <a:r>
                  <a:rPr lang="es-MX" sz="800" dirty="0">
                    <a:latin typeface="Arial"/>
                    <a:cs typeface="Arial"/>
                  </a:rPr>
                  <a:t>Labora o ha laborado como parte de la estructura y/o personal eventual en  algún organismo electoral distinto a el IECM?</a:t>
                </a:r>
                <a:endParaRPr kumimoji="0" lang="es-MX" sz="8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112" name="2 Subtítulo"/>
              <p:cNvSpPr txBox="1">
                <a:spLocks/>
              </p:cNvSpPr>
              <p:nvPr/>
            </p:nvSpPr>
            <p:spPr>
              <a:xfrm>
                <a:off x="3354043" y="5326020"/>
                <a:ext cx="2322003" cy="2197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/>
              <a:p>
                <a:pPr lvl="0" algn="just">
                  <a:spcBef>
                    <a:spcPct val="20000"/>
                  </a:spcBef>
                  <a:defRPr/>
                </a:pPr>
                <a:r>
                  <a:rPr lang="es-ES" sz="800" dirty="0">
                    <a:latin typeface="Arial" pitchFamily="34" charset="0"/>
                    <a:cs typeface="Arial" pitchFamily="34" charset="0"/>
                  </a:rPr>
                  <a:t>¿Presta o ha prestado su</a:t>
                </a:r>
                <a:r>
                  <a:rPr lang="es-ES" sz="800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s-ES" sz="800" dirty="0">
                    <a:latin typeface="Arial" pitchFamily="34" charset="0"/>
                    <a:cs typeface="Arial" pitchFamily="34" charset="0"/>
                  </a:rPr>
                  <a:t>servicio social en algún área del </a:t>
                </a:r>
                <a:r>
                  <a:rPr lang="es-MX" sz="800" cap="small" dirty="0">
                    <a:latin typeface="Arial" pitchFamily="34" charset="0"/>
                    <a:cs typeface="Arial" pitchFamily="34" charset="0"/>
                  </a:rPr>
                  <a:t>IECM</a:t>
                </a:r>
                <a:r>
                  <a:rPr lang="es-ES" sz="800" dirty="0">
                    <a:latin typeface="Arial" pitchFamily="34" charset="0"/>
                    <a:cs typeface="Arial" pitchFamily="34" charset="0"/>
                  </a:rPr>
                  <a:t>?</a:t>
                </a:r>
                <a:endParaRPr lang="es-MX" sz="800" dirty="0"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endParaRPr kumimoji="0" lang="es-MX" sz="75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" name="2 Subtítulo"/>
              <p:cNvSpPr txBox="1">
                <a:spLocks/>
              </p:cNvSpPr>
              <p:nvPr/>
            </p:nvSpPr>
            <p:spPr>
              <a:xfrm>
                <a:off x="3375703" y="4708046"/>
                <a:ext cx="2319056" cy="43951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/>
              <a:p>
                <a:pPr lvl="0" algn="just">
                  <a:defRPr/>
                </a:pPr>
                <a:r>
                  <a:rPr lang="es-ES" sz="800" dirty="0">
                    <a:latin typeface="Arial" pitchFamily="34" charset="0"/>
                    <a:cs typeface="Arial" pitchFamily="34" charset="0"/>
                  </a:rPr>
                  <a:t>¿</a:t>
                </a:r>
                <a:r>
                  <a:rPr lang="es-MX" sz="800" dirty="0">
                    <a:latin typeface="Arial" pitchFamily="34" charset="0"/>
                    <a:cs typeface="Arial" pitchFamily="34" charset="0"/>
                  </a:rPr>
                  <a:t>Ha participado como persona responsable o funcionaria u observadora en una Mesa Directiva de Casilla, un Módulo o una Mesa Receptora?</a:t>
                </a:r>
              </a:p>
              <a:p>
                <a:pPr lvl="0" algn="just">
                  <a:defRPr/>
                </a:pPr>
                <a:endParaRPr kumimoji="0" lang="es-MX" sz="75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" name="2 Subtítulo"/>
              <p:cNvSpPr txBox="1">
                <a:spLocks/>
              </p:cNvSpPr>
              <p:nvPr/>
            </p:nvSpPr>
            <p:spPr>
              <a:xfrm>
                <a:off x="72202" y="5452682"/>
                <a:ext cx="2462731" cy="369608"/>
              </a:xfrm>
              <a:prstGeom prst="rect">
                <a:avLst/>
              </a:prstGeom>
              <a:noFill/>
            </p:spPr>
            <p:txBody>
              <a:bodyPr vert="horz" lIns="91440" tIns="45720" rIns="91440" bIns="45720" rtlCol="0" anchor="t">
                <a:noAutofit/>
              </a:bodyPr>
              <a:lstStyle/>
              <a:p>
                <a:pPr algn="just">
                  <a:spcBef>
                    <a:spcPct val="20000"/>
                  </a:spcBef>
                  <a:defRPr/>
                </a:pPr>
                <a:r>
                  <a:rPr lang="es-ES" sz="800" dirty="0">
                    <a:latin typeface="Arial"/>
                    <a:cs typeface="Arial"/>
                  </a:rPr>
                  <a:t>E) ¿</a:t>
                </a:r>
                <a:r>
                  <a:rPr lang="es-MX" sz="800" dirty="0">
                    <a:latin typeface="Arial"/>
                    <a:cs typeface="Arial"/>
                  </a:rPr>
                  <a:t>Tiene registrado algún proyecto sobre el presupuesto participativo para la Jornada Electiva Única en la Unidad Territorial en que usted ha indicado como su domicilio legal</a:t>
                </a:r>
                <a:r>
                  <a:rPr lang="es-ES" sz="800" dirty="0">
                    <a:latin typeface="Arial"/>
                    <a:cs typeface="Arial"/>
                  </a:rPr>
                  <a:t>? (</a:t>
                </a:r>
                <a:r>
                  <a:rPr lang="es-ES" sz="600" b="1" dirty="0">
                    <a:latin typeface="Arial"/>
                    <a:cs typeface="Arial"/>
                  </a:rPr>
                  <a:t>En  caso afirmativo, no se le podrá designar en esa UT</a:t>
                </a:r>
                <a:r>
                  <a:rPr lang="es-ES" sz="800" dirty="0">
                    <a:latin typeface="Arial"/>
                    <a:cs typeface="Arial"/>
                  </a:rPr>
                  <a:t>).</a:t>
                </a:r>
                <a:endParaRPr lang="es-MX" sz="800" dirty="0">
                  <a:latin typeface="Arial"/>
                  <a:cs typeface="Arial"/>
                </a:endParaRPr>
              </a:p>
            </p:txBody>
          </p:sp>
          <p:sp>
            <p:nvSpPr>
              <p:cNvPr id="238" name="2 Subtítulo"/>
              <p:cNvSpPr txBox="1">
                <a:spLocks/>
              </p:cNvSpPr>
              <p:nvPr/>
            </p:nvSpPr>
            <p:spPr>
              <a:xfrm flipH="1">
                <a:off x="926989" y="4703777"/>
                <a:ext cx="1205867" cy="8175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endParaRPr kumimoji="0" lang="es-MX" sz="80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98" name="297 Grupo"/>
            <p:cNvGrpSpPr/>
            <p:nvPr/>
          </p:nvGrpSpPr>
          <p:grpSpPr>
            <a:xfrm>
              <a:off x="62894" y="1180546"/>
              <a:ext cx="6246426" cy="2159271"/>
              <a:chOff x="62894" y="1180546"/>
              <a:chExt cx="6246426" cy="2159271"/>
            </a:xfrm>
          </p:grpSpPr>
          <p:grpSp>
            <p:nvGrpSpPr>
              <p:cNvPr id="157" name="156 Grupo"/>
              <p:cNvGrpSpPr/>
              <p:nvPr/>
            </p:nvGrpSpPr>
            <p:grpSpPr>
              <a:xfrm>
                <a:off x="4762403" y="1213957"/>
                <a:ext cx="1546917" cy="216024"/>
                <a:chOff x="4186339" y="1213957"/>
                <a:chExt cx="1546917" cy="216024"/>
              </a:xfrm>
            </p:grpSpPr>
            <p:sp>
              <p:nvSpPr>
                <p:cNvPr id="13" name="2 Subtítulo"/>
                <p:cNvSpPr txBox="1">
                  <a:spLocks/>
                </p:cNvSpPr>
                <p:nvPr/>
              </p:nvSpPr>
              <p:spPr>
                <a:xfrm>
                  <a:off x="4186339" y="1213957"/>
                  <a:ext cx="1336912" cy="216024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Autofit/>
                </a:bodyPr>
                <a:lstStyle/>
                <a:p>
                  <a:pPr marL="0" marR="0" lvl="0" indent="0" algn="just" defTabSz="914400" rtl="0" eaLnBrk="1" fontAlgn="auto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Arial" pitchFamily="34" charset="0"/>
                    <a:buNone/>
                    <a:tabLst/>
                    <a:defRPr/>
                  </a:pPr>
                  <a:r>
                    <a:rPr kumimoji="0" lang="es-MX" sz="80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Arial" pitchFamily="34" charset="0"/>
                      <a:cs typeface="Arial" pitchFamily="34" charset="0"/>
                    </a:rPr>
                    <a:t>Dirección</a:t>
                  </a:r>
                  <a:r>
                    <a:rPr kumimoji="0" lang="es-MX" sz="800" i="0" u="none" strike="noStrike" kern="1200" cap="none" spc="0" normalizeH="0" noProof="0" dirty="0">
                      <a:ln>
                        <a:noFill/>
                      </a:ln>
                      <a:effectLst/>
                      <a:uLnTx/>
                      <a:uFillTx/>
                      <a:latin typeface="Arial" pitchFamily="34" charset="0"/>
                      <a:cs typeface="Arial" pitchFamily="34" charset="0"/>
                    </a:rPr>
                    <a:t> Distrital:</a:t>
                  </a:r>
                  <a:endParaRPr kumimoji="0" lang="es-ES" sz="80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16" name="15 Conector recto"/>
                <p:cNvCxnSpPr/>
                <p:nvPr/>
              </p:nvCxnSpPr>
              <p:spPr>
                <a:xfrm>
                  <a:off x="5049232" y="1327150"/>
                  <a:ext cx="684024" cy="9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2 Subtítulo"/>
              <p:cNvSpPr txBox="1">
                <a:spLocks/>
              </p:cNvSpPr>
              <p:nvPr/>
            </p:nvSpPr>
            <p:spPr>
              <a:xfrm>
                <a:off x="169590" y="1180546"/>
                <a:ext cx="1800200" cy="288032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/>
              <a:p>
                <a:pPr algn="just">
                  <a:spcBef>
                    <a:spcPct val="20000"/>
                  </a:spcBef>
                  <a:defRPr/>
                </a:pPr>
                <a:r>
                  <a:rPr kumimoji="0" lang="es-ES" sz="80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cs typeface="Arial"/>
                  </a:rPr>
                  <a:t>Fecha: ________ / _______ / </a:t>
                </a:r>
                <a:r>
                  <a:rPr lang="es-ES" sz="800" dirty="0">
                    <a:latin typeface="Arial"/>
                    <a:cs typeface="Arial"/>
                  </a:rPr>
                  <a:t>2023</a:t>
                </a:r>
                <a:endParaRPr kumimoji="0" lang="es-ES" sz="800" i="0" u="none" strike="noStrike" kern="1200" cap="none" spc="0" normalizeH="0" baseline="0" noProof="0" dirty="0">
                  <a:ln>
                    <a:noFill/>
                  </a:ln>
                  <a:effectLst/>
                  <a:highlight>
                    <a:srgbClr val="FFFF00"/>
                  </a:highlight>
                  <a:uLnTx/>
                  <a:uFillTx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es-ES" sz="80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                Día             Mes</a:t>
                </a:r>
              </a:p>
            </p:txBody>
          </p:sp>
          <p:grpSp>
            <p:nvGrpSpPr>
              <p:cNvPr id="296" name="295 Grupo"/>
              <p:cNvGrpSpPr/>
              <p:nvPr/>
            </p:nvGrpSpPr>
            <p:grpSpPr>
              <a:xfrm>
                <a:off x="62894" y="1437931"/>
                <a:ext cx="6209475" cy="1901886"/>
                <a:chOff x="62894" y="1437931"/>
                <a:chExt cx="6209475" cy="1901886"/>
              </a:xfrm>
            </p:grpSpPr>
            <p:cxnSp>
              <p:nvCxnSpPr>
                <p:cNvPr id="138" name="137 Conector recto"/>
                <p:cNvCxnSpPr>
                  <a:cxnSpLocks/>
                </p:cNvCxnSpPr>
                <p:nvPr/>
              </p:nvCxnSpPr>
              <p:spPr>
                <a:xfrm>
                  <a:off x="268073" y="2561402"/>
                  <a:ext cx="2533095" cy="1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295" name="294 Grupo"/>
                <p:cNvGrpSpPr/>
                <p:nvPr/>
              </p:nvGrpSpPr>
              <p:grpSpPr>
                <a:xfrm>
                  <a:off x="62894" y="1437931"/>
                  <a:ext cx="6209475" cy="1901886"/>
                  <a:chOff x="62894" y="1437931"/>
                  <a:chExt cx="6209475" cy="1901886"/>
                </a:xfrm>
              </p:grpSpPr>
              <p:sp>
                <p:nvSpPr>
                  <p:cNvPr id="11" name="2 Subtítulo"/>
                  <p:cNvSpPr txBox="1">
                    <a:spLocks/>
                  </p:cNvSpPr>
                  <p:nvPr/>
                </p:nvSpPr>
                <p:spPr>
                  <a:xfrm>
                    <a:off x="127535" y="2188851"/>
                    <a:ext cx="3054421" cy="402326"/>
                  </a:xfrm>
                  <a:prstGeom prst="rect">
                    <a:avLst/>
                  </a:prstGeom>
                </p:spPr>
                <p:txBody>
                  <a:bodyPr vert="horz" lIns="91440" tIns="45720" rIns="91440" bIns="45720" rtlCol="0" anchor="t">
                    <a:noAutofit/>
                  </a:bodyPr>
                  <a:lstStyle/>
                  <a:p>
                    <a:pPr>
                      <a:spcBef>
                        <a:spcPct val="20000"/>
                      </a:spcBef>
                      <a:defRPr/>
                    </a:pPr>
                    <a:endParaRPr kumimoji="0" lang="es-ES" sz="80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  <a:p>
                    <a:pPr>
                      <a:spcBef>
                        <a:spcPct val="20000"/>
                      </a:spcBef>
                      <a:defRPr/>
                    </a:pPr>
                    <a:r>
                      <a:rPr kumimoji="0" lang="es-ES" sz="80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Arial"/>
                        <a:cs typeface="Arial"/>
                      </a:rPr>
                      <a:t>Clave de elector </a:t>
                    </a:r>
                    <a:r>
                      <a:rPr kumimoji="0" lang="es-ES" sz="70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Arial"/>
                        <a:cs typeface="Arial"/>
                      </a:rPr>
                      <a:t>(Consta de 18 caracteres alfanuméricos</a:t>
                    </a:r>
                    <a:r>
                      <a:rPr lang="es-ES" sz="700" dirty="0">
                        <a:latin typeface="Arial"/>
                        <a:cs typeface="Arial"/>
                      </a:rPr>
                      <a:t>):</a:t>
                    </a:r>
                    <a:r>
                      <a:rPr lang="es-ES" sz="800" dirty="0">
                        <a:latin typeface="Arial"/>
                        <a:cs typeface="Arial"/>
                      </a:rPr>
                      <a:t>                  </a:t>
                    </a:r>
                    <a:endParaRPr lang="es-ES" sz="800" dirty="0">
                      <a:latin typeface="Arial" pitchFamily="34" charset="0"/>
                      <a:cs typeface="Arial" pitchFamily="34" charset="0"/>
                    </a:endParaRPr>
                  </a:p>
                  <a:p>
                    <a:pPr algn="just">
                      <a:spcBef>
                        <a:spcPct val="20000"/>
                      </a:spcBef>
                      <a:defRPr/>
                    </a:pPr>
                    <a:endParaRPr lang="es-ES" sz="800" noProof="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7" name="2 Subtítulo"/>
                  <p:cNvSpPr txBox="1">
                    <a:spLocks/>
                  </p:cNvSpPr>
                  <p:nvPr/>
                </p:nvSpPr>
                <p:spPr>
                  <a:xfrm>
                    <a:off x="62894" y="2984349"/>
                    <a:ext cx="721725" cy="215429"/>
                  </a:xfrm>
                  <a:prstGeom prst="rect">
                    <a:avLst/>
                  </a:prstGeom>
                </p:spPr>
                <p:txBody>
                  <a:bodyPr vert="horz" lIns="91440" tIns="45720" rIns="91440" bIns="45720" rtlCol="0">
                    <a:norm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ts val="0"/>
                      </a:spcAft>
                      <a:buClrTx/>
                      <a:buSzTx/>
                      <a:buFont typeface="Arial" pitchFamily="34" charset="0"/>
                      <a:buNone/>
                      <a:tabLst/>
                      <a:defRPr/>
                    </a:pPr>
                    <a:r>
                      <a:rPr kumimoji="0" lang="es-ES" sz="80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Arial" pitchFamily="34" charset="0"/>
                        <a:cs typeface="Arial" pitchFamily="34" charset="0"/>
                      </a:rPr>
                      <a:t>Ocupación:</a:t>
                    </a:r>
                    <a:endParaRPr kumimoji="0" lang="es-MX" sz="80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294" name="293 Grupo"/>
                  <p:cNvGrpSpPr/>
                  <p:nvPr/>
                </p:nvGrpSpPr>
                <p:grpSpPr>
                  <a:xfrm>
                    <a:off x="76956" y="1437931"/>
                    <a:ext cx="6195413" cy="1901886"/>
                    <a:chOff x="76956" y="1437931"/>
                    <a:chExt cx="6195413" cy="1901886"/>
                  </a:xfrm>
                </p:grpSpPr>
                <p:grpSp>
                  <p:nvGrpSpPr>
                    <p:cNvPr id="290" name="289 Grupo"/>
                    <p:cNvGrpSpPr/>
                    <p:nvPr/>
                  </p:nvGrpSpPr>
                  <p:grpSpPr>
                    <a:xfrm>
                      <a:off x="176734" y="1437931"/>
                      <a:ext cx="6095635" cy="508038"/>
                      <a:chOff x="176734" y="1437931"/>
                      <a:chExt cx="6095635" cy="508038"/>
                    </a:xfrm>
                  </p:grpSpPr>
                  <p:grpSp>
                    <p:nvGrpSpPr>
                      <p:cNvPr id="164" name="163 Grupo"/>
                      <p:cNvGrpSpPr/>
                      <p:nvPr/>
                    </p:nvGrpSpPr>
                    <p:grpSpPr>
                      <a:xfrm>
                        <a:off x="176734" y="1437931"/>
                        <a:ext cx="6095635" cy="508038"/>
                        <a:chOff x="152351" y="1581947"/>
                        <a:chExt cx="6095635" cy="508038"/>
                      </a:xfrm>
                    </p:grpSpPr>
                    <p:cxnSp>
                      <p:nvCxnSpPr>
                        <p:cNvPr id="32" name="31 Conector recto"/>
                        <p:cNvCxnSpPr/>
                        <p:nvPr/>
                      </p:nvCxnSpPr>
                      <p:spPr>
                        <a:xfrm>
                          <a:off x="2440237" y="2048974"/>
                          <a:ext cx="629161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129" name="128 Grupo"/>
                        <p:cNvGrpSpPr/>
                        <p:nvPr/>
                      </p:nvGrpSpPr>
                      <p:grpSpPr>
                        <a:xfrm>
                          <a:off x="152351" y="1581947"/>
                          <a:ext cx="6095635" cy="366228"/>
                          <a:chOff x="3256186" y="1645447"/>
                          <a:chExt cx="6095635" cy="366228"/>
                        </a:xfrm>
                      </p:grpSpPr>
                      <p:sp>
                        <p:nvSpPr>
                          <p:cNvPr id="10" name="2 Subtítulo"/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3857452" y="1795651"/>
                            <a:ext cx="5493084" cy="216024"/>
                          </a:xfrm>
                          <a:prstGeom prst="rect">
                            <a:avLst/>
                          </a:prstGeom>
                        </p:spPr>
                        <p:txBody>
                          <a:bodyPr vert="horz" lIns="91440" tIns="45720" rIns="91440" bIns="45720" rtlCol="0" anchor="t">
                            <a:normAutofit/>
                          </a:bodyPr>
                          <a:lstStyle/>
                          <a:p>
                            <a:pPr algn="just">
                              <a:spcBef>
                                <a:spcPct val="20000"/>
                              </a:spcBef>
                              <a:defRPr/>
                            </a:pPr>
                            <a:r>
                              <a:rPr lang="es-ES" sz="800">
                                <a:latin typeface="Arial"/>
                                <a:cs typeface="Arial"/>
                              </a:rPr>
                              <a:t>Primer apellido                                                      Segundo apellido                                           </a:t>
                            </a:r>
                            <a:r>
                              <a:rPr kumimoji="0" lang="es-ES" sz="800" i="0" u="none" strike="noStrike" kern="1200" cap="none" spc="0" normalizeH="0" baseline="0" noProof="0">
                                <a:ln>
                                  <a:noFill/>
                                </a:ln>
                                <a:effectLst/>
                                <a:uLnTx/>
                                <a:uFillTx/>
                                <a:latin typeface="Arial"/>
                                <a:cs typeface="Arial"/>
                              </a:rPr>
                              <a:t> Nombre (s)</a:t>
                            </a:r>
                            <a:endParaRPr kumimoji="0" lang="es-MX" sz="800" i="0" u="none" strike="noStrike" kern="1200" cap="none" spc="0" normalizeH="0" baseline="0" noProof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  <a:latin typeface="Arial"/>
                              <a:cs typeface="Arial"/>
                            </a:endParaRPr>
                          </a:p>
                        </p:txBody>
                      </p:sp>
                      <p:sp>
                        <p:nvSpPr>
                          <p:cNvPr id="18" name="2 Subtítulo"/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3256186" y="1645447"/>
                            <a:ext cx="1152128" cy="216024"/>
                          </a:xfrm>
                          <a:prstGeom prst="rect">
                            <a:avLst/>
                          </a:prstGeom>
                        </p:spPr>
                        <p:txBody>
                          <a:bodyPr vert="horz" lIns="91440" tIns="45720" rIns="91440" bIns="45720" rtlCol="0">
                            <a:normAutofit/>
                          </a:bodyPr>
                          <a:lstStyle/>
                          <a:p>
                            <a:pPr marL="0" marR="0" lvl="0" indent="0" algn="just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ct val="2000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 typeface="Arial" pitchFamily="34" charset="0"/>
                              <a:buNone/>
                              <a:tabLst/>
                              <a:defRPr/>
                            </a:pPr>
                            <a:r>
                              <a:rPr kumimoji="0" lang="es-ES" sz="800" i="0" u="none" strike="noStrike" kern="1200" cap="none" spc="0" normalizeH="0" baseline="0" noProof="0">
                                <a:ln>
                                  <a:noFill/>
                                </a:ln>
                                <a:effectLst/>
                                <a:uLnTx/>
                                <a:uFillTx/>
                                <a:latin typeface="Arial" pitchFamily="34" charset="0"/>
                                <a:cs typeface="Arial" pitchFamily="34" charset="0"/>
                              </a:rPr>
                              <a:t>Nombre:</a:t>
                            </a:r>
                            <a:endParaRPr kumimoji="0" lang="es-MX" sz="800" i="0" u="none" strike="noStrike" kern="1200" cap="none" spc="0" normalizeH="0" baseline="0" noProof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cxnSp>
                        <p:nvCxnSpPr>
                          <p:cNvPr id="19" name="18 Conector recto"/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3772148" y="1781110"/>
                            <a:ext cx="5579673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33" name="2 Subtítulo"/>
                        <p:cNvSpPr txBox="1">
                          <a:spLocks/>
                        </p:cNvSpPr>
                        <p:nvPr/>
                      </p:nvSpPr>
                      <p:spPr>
                        <a:xfrm>
                          <a:off x="164257" y="1873961"/>
                          <a:ext cx="576064" cy="216024"/>
                        </a:xfrm>
                        <a:prstGeom prst="rect">
                          <a:avLst/>
                        </a:prstGeom>
                      </p:spPr>
                      <p:txBody>
                        <a:bodyPr vert="horz" lIns="91440" tIns="45720" rIns="91440" bIns="45720" rtlCol="0">
                          <a:normAutofit/>
                        </a:bodyPr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itchFamily="34" charset="0"/>
                            <a:buNone/>
                            <a:tabLst/>
                            <a:defRPr/>
                          </a:pPr>
                          <a:endParaRPr lang="es-ES" sz="800" noProof="0">
                            <a:latin typeface="Arial" pitchFamily="34" charset="0"/>
                            <a:cs typeface="Arial" pitchFamily="34" charset="0"/>
                          </a:endParaRP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itchFamily="34" charset="0"/>
                            <a:buNone/>
                            <a:tabLst/>
                            <a:defRPr/>
                          </a:pPr>
                          <a:endParaRPr kumimoji="0" lang="es-MX" sz="800" i="0" u="none" strike="noStrike" kern="1200" cap="none" spc="0" normalizeH="0" baseline="0" noProof="0">
                            <a:ln>
                              <a:noFill/>
                            </a:ln>
                            <a:effectLst/>
                            <a:uLnTx/>
                            <a:uFillTx/>
                            <a:latin typeface="Arial" pitchFamily="34" charset="0"/>
                            <a:cs typeface="Arial" pitchFamily="34" charset="0"/>
                          </a:endParaRPr>
                        </a:p>
                      </p:txBody>
                    </p:sp>
                  </p:grpSp>
                  <p:sp>
                    <p:nvSpPr>
                      <p:cNvPr id="119" name="2 Subtítulo"/>
                      <p:cNvSpPr txBox="1">
                        <a:spLocks/>
                      </p:cNvSpPr>
                      <p:nvPr/>
                    </p:nvSpPr>
                    <p:spPr>
                      <a:xfrm>
                        <a:off x="2060848" y="1778184"/>
                        <a:ext cx="720080" cy="164821"/>
                      </a:xfrm>
                      <a:prstGeom prst="rect">
                        <a:avLst/>
                      </a:prstGeom>
                    </p:spPr>
                    <p:txBody>
                      <a:bodyPr vert="horz" lIns="91440" tIns="45720" rIns="91440" bIns="45720" rtlCol="0">
                        <a:normAutofit/>
                      </a:bodyPr>
                      <a:lstStyle/>
                      <a:p>
                        <a:pPr marL="0" marR="0" lvl="0" indent="0" algn="just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ts val="0"/>
                          </a:spcAft>
                          <a:buClrTx/>
                          <a:buSzTx/>
                          <a:buFont typeface="Arial" pitchFamily="34" charset="0"/>
                          <a:buNone/>
                          <a:tabLst/>
                          <a:defRPr/>
                        </a:pPr>
                        <a:r>
                          <a:rPr kumimoji="0" lang="es-ES" sz="800" i="0" u="none" strike="noStrike" kern="1200" cap="none" spc="0" normalizeH="0" baseline="0" noProof="0" dirty="0">
                            <a:ln>
                              <a:noFill/>
                            </a:ln>
                            <a:effectLst/>
                            <a:uLnTx/>
                            <a:uFillTx/>
                            <a:latin typeface="Arial" pitchFamily="34" charset="0"/>
                            <a:cs typeface="Arial" pitchFamily="34" charset="0"/>
                          </a:rPr>
                          <a:t>  Edad:</a:t>
                        </a:r>
                        <a:endParaRPr kumimoji="0" lang="es-MX" sz="8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93" name="292 Grupo"/>
                    <p:cNvGrpSpPr/>
                    <p:nvPr/>
                  </p:nvGrpSpPr>
                  <p:grpSpPr>
                    <a:xfrm>
                      <a:off x="76956" y="2048907"/>
                      <a:ext cx="4185163" cy="1290910"/>
                      <a:chOff x="76956" y="2048907"/>
                      <a:chExt cx="4185163" cy="1290910"/>
                    </a:xfrm>
                  </p:grpSpPr>
                  <p:sp>
                    <p:nvSpPr>
                      <p:cNvPr id="40" name="2 Subtítulo"/>
                      <p:cNvSpPr txBox="1">
                        <a:spLocks/>
                      </p:cNvSpPr>
                      <p:nvPr/>
                    </p:nvSpPr>
                    <p:spPr>
                      <a:xfrm>
                        <a:off x="3216789" y="2178565"/>
                        <a:ext cx="1045330" cy="155246"/>
                      </a:xfrm>
                      <a:prstGeom prst="rect">
                        <a:avLst/>
                      </a:prstGeom>
                    </p:spPr>
                    <p:txBody>
                      <a:bodyPr vert="horz" lIns="91440" tIns="45720" rIns="91440" bIns="45720" rtlCol="0">
                        <a:noAutofit/>
                      </a:bodyPr>
                      <a:lstStyle/>
                      <a:p>
                        <a:pPr marL="0" marR="0" lvl="0" indent="0" algn="just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ts val="0"/>
                          </a:spcAft>
                          <a:buClrTx/>
                          <a:buSzTx/>
                          <a:buFont typeface="Arial" pitchFamily="34" charset="0"/>
                          <a:buNone/>
                          <a:tabLst/>
                          <a:defRPr/>
                        </a:pPr>
                        <a:r>
                          <a:rPr kumimoji="0" lang="es-ES" sz="800" i="0" u="none" strike="noStrike" kern="1200" cap="none" spc="0" normalizeH="0" baseline="0" noProof="0" dirty="0">
                            <a:ln>
                              <a:noFill/>
                            </a:ln>
                            <a:effectLst/>
                            <a:uLnTx/>
                            <a:uFillTx/>
                            <a:latin typeface="Arial" pitchFamily="34" charset="0"/>
                            <a:cs typeface="Arial" pitchFamily="34" charset="0"/>
                          </a:rPr>
                          <a:t>Correo electrónico personal:</a:t>
                        </a:r>
                        <a:endParaRPr kumimoji="0" lang="es-MX" sz="8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grpSp>
                    <p:nvGrpSpPr>
                      <p:cNvPr id="292" name="291 Grupo"/>
                      <p:cNvGrpSpPr/>
                      <p:nvPr/>
                    </p:nvGrpSpPr>
                    <p:grpSpPr>
                      <a:xfrm>
                        <a:off x="76956" y="2048907"/>
                        <a:ext cx="4170531" cy="1290910"/>
                        <a:chOff x="76956" y="2048907"/>
                        <a:chExt cx="4170531" cy="1290910"/>
                      </a:xfrm>
                    </p:grpSpPr>
                    <p:sp>
                      <p:nvSpPr>
                        <p:cNvPr id="39" name="2 Subtítulo"/>
                        <p:cNvSpPr txBox="1">
                          <a:spLocks/>
                        </p:cNvSpPr>
                        <p:nvPr/>
                      </p:nvSpPr>
                      <p:spPr>
                        <a:xfrm>
                          <a:off x="3197368" y="2048907"/>
                          <a:ext cx="1050119" cy="164821"/>
                        </a:xfrm>
                        <a:prstGeom prst="rect">
                          <a:avLst/>
                        </a:prstGeom>
                      </p:spPr>
                      <p:txBody>
                        <a:bodyPr vert="horz" lIns="91440" tIns="45720" rIns="91440" bIns="45720" rtlCol="0">
                          <a:noAutofit/>
                        </a:bodyPr>
                        <a:lstStyle/>
                        <a:p>
                          <a:pPr lvl="0" algn="just">
                            <a:spcBef>
                              <a:spcPct val="20000"/>
                            </a:spcBef>
                            <a:defRPr/>
                          </a:pPr>
                          <a:r>
                            <a:rPr kumimoji="0" lang="es-ES" sz="800" i="0" u="none" strike="noStrike" kern="1200" cap="none" spc="0" normalizeH="0" baseline="0" noProof="0" dirty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  <a:latin typeface="Arial" pitchFamily="34" charset="0"/>
                              <a:cs typeface="Arial" pitchFamily="34" charset="0"/>
                            </a:rPr>
                            <a:t>Tel</a:t>
                          </a:r>
                          <a:r>
                            <a:rPr lang="es-ES" sz="800" dirty="0" err="1">
                              <a:latin typeface="Arial" pitchFamily="34" charset="0"/>
                              <a:cs typeface="Arial" pitchFamily="34" charset="0"/>
                            </a:rPr>
                            <a:t>éfono</a:t>
                          </a:r>
                          <a:r>
                            <a:rPr lang="es-ES" sz="800" dirty="0">
                              <a:latin typeface="Arial" pitchFamily="34" charset="0"/>
                              <a:cs typeface="Arial" pitchFamily="34" charset="0"/>
                            </a:rPr>
                            <a:t>:</a:t>
                          </a:r>
                          <a:endParaRPr kumimoji="0" lang="es-MX" sz="800" i="0" u="none" strike="noStrike" kern="1200" cap="none" spc="0" normalizeH="0" baseline="0" noProof="0" dirty="0">
                            <a:ln>
                              <a:noFill/>
                            </a:ln>
                            <a:effectLst/>
                            <a:uLnTx/>
                            <a:uFillTx/>
                            <a:latin typeface="Arial" pitchFamily="34" charset="0"/>
                            <a:cs typeface="Arial" pitchFamily="34" charset="0"/>
                          </a:endParaRPr>
                        </a:p>
                      </p:txBody>
                    </p:sp>
                    <p:grpSp>
                      <p:nvGrpSpPr>
                        <p:cNvPr id="127" name="126 Grupo"/>
                        <p:cNvGrpSpPr/>
                        <p:nvPr/>
                      </p:nvGrpSpPr>
                      <p:grpSpPr>
                        <a:xfrm>
                          <a:off x="95143" y="2791755"/>
                          <a:ext cx="3082348" cy="213393"/>
                          <a:chOff x="3551527" y="3826919"/>
                          <a:chExt cx="3082348" cy="213393"/>
                        </a:xfrm>
                      </p:grpSpPr>
                      <p:sp>
                        <p:nvSpPr>
                          <p:cNvPr id="9" name="2 Subtítulo"/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3551527" y="3826919"/>
                            <a:ext cx="774001" cy="213393"/>
                          </a:xfrm>
                          <a:prstGeom prst="rect">
                            <a:avLst/>
                          </a:prstGeom>
                        </p:spPr>
                        <p:txBody>
                          <a:bodyPr vert="horz" lIns="91440" tIns="45720" rIns="91440" bIns="45720" rtlCol="0">
                            <a:normAutofit/>
                          </a:bodyPr>
                          <a:lstStyle/>
                          <a:p>
                            <a:pPr marL="0" marR="0" lvl="0" indent="0" algn="just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ct val="2000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 typeface="Arial" pitchFamily="34" charset="0"/>
                              <a:buNone/>
                              <a:tabLst/>
                              <a:defRPr/>
                            </a:pPr>
                            <a:r>
                              <a:rPr kumimoji="0" lang="es-ES" sz="800" i="0" u="none" strike="noStrike" kern="1200" cap="none" spc="0" normalizeH="0" baseline="0" noProof="0" dirty="0">
                                <a:ln>
                                  <a:noFill/>
                                </a:ln>
                                <a:effectLst/>
                                <a:uLnTx/>
                                <a:uFillTx/>
                                <a:latin typeface="Arial" pitchFamily="34" charset="0"/>
                                <a:cs typeface="Arial" pitchFamily="34" charset="0"/>
                              </a:rPr>
                              <a:t>Escolaridad:</a:t>
                            </a:r>
                            <a:endParaRPr kumimoji="0" lang="es-MX" sz="800" i="0" u="none" strike="noStrike" kern="1200" cap="none" spc="0" normalizeH="0" baseline="0" noProof="0" dirty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cxnSp>
                        <p:nvCxnSpPr>
                          <p:cNvPr id="135" name="134 Conector recto"/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4229533" y="3928969"/>
                            <a:ext cx="2404342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43" name="2 Subtítulo"/>
                        <p:cNvSpPr txBox="1">
                          <a:spLocks/>
                        </p:cNvSpPr>
                        <p:nvPr/>
                      </p:nvSpPr>
                      <p:spPr>
                        <a:xfrm>
                          <a:off x="76956" y="3123793"/>
                          <a:ext cx="720080" cy="216024"/>
                        </a:xfrm>
                        <a:prstGeom prst="rect">
                          <a:avLst/>
                        </a:prstGeom>
                      </p:spPr>
                      <p:txBody>
                        <a:bodyPr vert="horz" lIns="91440" tIns="45720" rIns="91440" bIns="45720" rtlCol="0">
                          <a:normAutofit/>
                        </a:bodyPr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itchFamily="34" charset="0"/>
                            <a:buNone/>
                            <a:tabLst/>
                            <a:defRPr/>
                          </a:pPr>
                          <a:r>
                            <a:rPr kumimoji="0" lang="es-ES" sz="800" i="0" u="none" strike="noStrike" kern="1200" cap="none" spc="0" normalizeH="0" baseline="0" noProof="0" dirty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  <a:latin typeface="Arial" pitchFamily="34" charset="0"/>
                              <a:cs typeface="Arial" pitchFamily="34" charset="0"/>
                            </a:rPr>
                            <a:t>Domicilio:</a:t>
                          </a:r>
                          <a:endParaRPr kumimoji="0" lang="es-MX" sz="800" i="0" u="none" strike="noStrike" kern="1200" cap="none" spc="0" normalizeH="0" baseline="0" noProof="0" dirty="0">
                            <a:ln>
                              <a:noFill/>
                            </a:ln>
                            <a:effectLst/>
                            <a:uLnTx/>
                            <a:uFillTx/>
                            <a:latin typeface="Arial" pitchFamily="34" charset="0"/>
                            <a:cs typeface="Arial" pitchFamily="34" charset="0"/>
                          </a:endParaRPr>
                        </a:p>
                      </p:txBody>
                    </p:sp>
                    <p:grpSp>
                      <p:nvGrpSpPr>
                        <p:cNvPr id="291" name="290 Grupo"/>
                        <p:cNvGrpSpPr/>
                        <p:nvPr/>
                      </p:nvGrpSpPr>
                      <p:grpSpPr>
                        <a:xfrm>
                          <a:off x="89559" y="2086296"/>
                          <a:ext cx="2038750" cy="754515"/>
                          <a:chOff x="89559" y="2086296"/>
                          <a:chExt cx="2038750" cy="754515"/>
                        </a:xfrm>
                      </p:grpSpPr>
                      <p:sp>
                        <p:nvSpPr>
                          <p:cNvPr id="94" name="2 Subtítulo"/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145234" y="2086296"/>
                            <a:ext cx="1894733" cy="274699"/>
                          </a:xfrm>
                          <a:prstGeom prst="rect">
                            <a:avLst/>
                          </a:prstGeom>
                        </p:spPr>
                        <p:txBody>
                          <a:bodyPr vert="horz" lIns="91440" tIns="45720" rIns="91440" bIns="45720" rtlCol="0" anchor="t">
                            <a:normAutofit/>
                          </a:bodyPr>
                          <a:lstStyle/>
                          <a:p>
                            <a:pPr algn="just">
                              <a:spcBef>
                                <a:spcPct val="20000"/>
                              </a:spcBef>
                            </a:pPr>
                            <a:r>
                              <a:rPr lang="es-ES" sz="800" dirty="0">
                                <a:latin typeface="Arial"/>
                                <a:cs typeface="Arial"/>
                              </a:rPr>
                              <a:t>¿Cuenta con credencial para votar vigente ?</a:t>
                            </a:r>
                            <a:endParaRPr kumimoji="0" lang="es-MX" sz="800" i="0" u="none" strike="noStrike" kern="1200" cap="none" spc="0" normalizeH="0" baseline="0" noProof="0" dirty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  <a:latin typeface="Arial"/>
                              <a:cs typeface="Arial"/>
                            </a:endParaRPr>
                          </a:p>
                        </p:txBody>
                      </p:sp>
                      <p:sp>
                        <p:nvSpPr>
                          <p:cNvPr id="222" name="2 Subtítulo"/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89559" y="2621052"/>
                            <a:ext cx="2038750" cy="21975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vert="horz" lIns="91440" tIns="45720" rIns="91440" bIns="45720" rtlCol="0" anchor="t">
                            <a:normAutofit/>
                          </a:bodyPr>
                          <a:lstStyle/>
                          <a:p>
                            <a:pPr algn="just">
                              <a:spcBef>
                                <a:spcPct val="20000"/>
                              </a:spcBef>
                            </a:pPr>
                            <a:r>
                              <a:rPr lang="es-ES" sz="800" dirty="0">
                                <a:latin typeface="Arial"/>
                                <a:cs typeface="Arial"/>
                              </a:rPr>
                              <a:t>¿Sabe leer y escribir?</a:t>
                            </a:r>
                            <a:endParaRPr lang="es-MX" sz="800" i="0" u="none" strike="noStrike" kern="1200" cap="none" spc="0" normalizeH="0" baseline="0" noProof="0" dirty="0">
                              <a:ln>
                                <a:noFill/>
                              </a:ln>
                              <a:effectLst/>
                              <a:highlight>
                                <a:srgbClr val="FFFF00"/>
                              </a:highlight>
                              <a:uLnTx/>
                              <a:uFillTx/>
                              <a:latin typeface="Arial"/>
                              <a:cs typeface="Arial"/>
                            </a:endParaRPr>
                          </a:p>
                        </p:txBody>
                      </p:sp>
                    </p:grpSp>
                  </p:grpSp>
                </p:grpSp>
              </p:grpSp>
            </p:grpSp>
          </p:grpSp>
        </p:grpSp>
      </p:grpSp>
      <p:sp>
        <p:nvSpPr>
          <p:cNvPr id="141" name="140 CuadroTexto"/>
          <p:cNvSpPr txBox="1"/>
          <p:nvPr/>
        </p:nvSpPr>
        <p:spPr>
          <a:xfrm>
            <a:off x="3325405" y="3293962"/>
            <a:ext cx="2317902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es-MX" sz="800" dirty="0">
                <a:latin typeface="Arial"/>
                <a:cs typeface="Arial"/>
              </a:rPr>
              <a:t>¿Vive con alguna discapacidad? De ser el caso, indique la o las que correspondan</a:t>
            </a:r>
          </a:p>
        </p:txBody>
      </p:sp>
      <p:sp>
        <p:nvSpPr>
          <p:cNvPr id="153" name="152 CuadroTexto"/>
          <p:cNvSpPr txBox="1"/>
          <p:nvPr/>
        </p:nvSpPr>
        <p:spPr>
          <a:xfrm>
            <a:off x="3379805" y="3704679"/>
            <a:ext cx="504056" cy="21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>
                <a:latin typeface="Arial" pitchFamily="34" charset="0"/>
                <a:cs typeface="Arial" pitchFamily="34" charset="0"/>
              </a:rPr>
              <a:t>Tipo:</a:t>
            </a:r>
          </a:p>
        </p:txBody>
      </p:sp>
      <p:sp>
        <p:nvSpPr>
          <p:cNvPr id="151" name="150 CuadroTexto"/>
          <p:cNvSpPr txBox="1"/>
          <p:nvPr/>
        </p:nvSpPr>
        <p:spPr>
          <a:xfrm>
            <a:off x="126090" y="4947650"/>
            <a:ext cx="1600118" cy="215444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s-MX" sz="800" b="1" dirty="0">
                <a:latin typeface="Arial" pitchFamily="34" charset="0"/>
                <a:cs typeface="Arial" pitchFamily="34" charset="0"/>
              </a:rPr>
              <a:t>Criterios para la designación</a:t>
            </a:r>
            <a:endParaRPr lang="es-MX" sz="800" b="1" dirty="0">
              <a:highlight>
                <a:srgbClr val="FFFF00"/>
              </a:highlight>
              <a:latin typeface="Arial" pitchFamily="34" charset="0"/>
              <a:cs typeface="Arial" pitchFamily="34" charset="0"/>
            </a:endParaRPr>
          </a:p>
        </p:txBody>
      </p:sp>
      <p:sp>
        <p:nvSpPr>
          <p:cNvPr id="161" name="160 CuadroTexto"/>
          <p:cNvSpPr txBox="1"/>
          <p:nvPr/>
        </p:nvSpPr>
        <p:spPr>
          <a:xfrm>
            <a:off x="3511566" y="5039227"/>
            <a:ext cx="7649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800" b="1" dirty="0">
                <a:latin typeface="Arial" pitchFamily="34" charset="0"/>
                <a:cs typeface="Arial" pitchFamily="34" charset="0"/>
              </a:rPr>
              <a:t>Experiencia</a:t>
            </a:r>
          </a:p>
        </p:txBody>
      </p:sp>
      <p:sp>
        <p:nvSpPr>
          <p:cNvPr id="178" name="177 CuadroTexto"/>
          <p:cNvSpPr txBox="1"/>
          <p:nvPr/>
        </p:nvSpPr>
        <p:spPr>
          <a:xfrm>
            <a:off x="287749" y="1189042"/>
            <a:ext cx="6256470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es-MX" sz="800" b="1" dirty="0">
                <a:latin typeface="Arial"/>
                <a:cs typeface="Arial"/>
              </a:rPr>
              <a:t>Instrucciones: </a:t>
            </a:r>
            <a:r>
              <a:rPr lang="es-MX" sz="800" dirty="0">
                <a:latin typeface="Arial"/>
                <a:cs typeface="Arial"/>
              </a:rPr>
              <a:t>Lea cuidadosamente, llene en su totalidad la información solicitada, con letra de molde, en forma legible, con tinta azul y, cuando corresponda, que se adecúe a su situación con una “X”.</a:t>
            </a:r>
            <a:endParaRPr lang="es-ES" dirty="0">
              <a:latin typeface="Calibri"/>
              <a:cs typeface="Calibri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04D0102-C8EF-43F2-8EC6-800AD5848676}"/>
              </a:ext>
            </a:extLst>
          </p:cNvPr>
          <p:cNvSpPr txBox="1"/>
          <p:nvPr/>
        </p:nvSpPr>
        <p:spPr>
          <a:xfrm>
            <a:off x="5291683" y="603769"/>
            <a:ext cx="14127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Folio:</a:t>
            </a:r>
            <a:r>
              <a:rPr lang="es-MX" sz="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______________</a:t>
            </a:r>
          </a:p>
        </p:txBody>
      </p:sp>
      <p:sp>
        <p:nvSpPr>
          <p:cNvPr id="223" name="2 Subtítulo">
            <a:extLst>
              <a:ext uri="{FF2B5EF4-FFF2-40B4-BE49-F238E27FC236}">
                <a16:creationId xmlns:a16="http://schemas.microsoft.com/office/drawing/2014/main" id="{7668226A-472A-43E3-85AA-401CD6D3EFBA}"/>
              </a:ext>
            </a:extLst>
          </p:cNvPr>
          <p:cNvSpPr txBox="1">
            <a:spLocks/>
          </p:cNvSpPr>
          <p:nvPr/>
        </p:nvSpPr>
        <p:spPr>
          <a:xfrm>
            <a:off x="3349091" y="2416971"/>
            <a:ext cx="3168352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ES" sz="700" dirty="0">
                <a:latin typeface="Arial" pitchFamily="34" charset="0"/>
                <a:cs typeface="Arial" pitchFamily="34" charset="0"/>
              </a:rPr>
              <a:t>Clave y nombre de su Unidad Territorial, del Marco Geográfico de Participación Ciudadana. En caso de ser de otra Entidad Federativa, anotar la Colonia.</a:t>
            </a:r>
            <a:endParaRPr lang="es-MX" sz="7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8" name="227 Conector recto"/>
          <p:cNvCxnSpPr/>
          <p:nvPr/>
        </p:nvCxnSpPr>
        <p:spPr>
          <a:xfrm>
            <a:off x="604456" y="3352175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229 Conector recto"/>
          <p:cNvCxnSpPr/>
          <p:nvPr/>
        </p:nvCxnSpPr>
        <p:spPr>
          <a:xfrm>
            <a:off x="2808948" y="3344509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231 Conector recto"/>
          <p:cNvCxnSpPr/>
          <p:nvPr/>
        </p:nvCxnSpPr>
        <p:spPr>
          <a:xfrm>
            <a:off x="2520287" y="3351099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234 Conector recto"/>
          <p:cNvCxnSpPr/>
          <p:nvPr/>
        </p:nvCxnSpPr>
        <p:spPr>
          <a:xfrm>
            <a:off x="2391459" y="3350081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239 Conector recto"/>
          <p:cNvCxnSpPr/>
          <p:nvPr/>
        </p:nvCxnSpPr>
        <p:spPr>
          <a:xfrm>
            <a:off x="473180" y="3348392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240 Conector recto"/>
          <p:cNvCxnSpPr/>
          <p:nvPr/>
        </p:nvCxnSpPr>
        <p:spPr>
          <a:xfrm>
            <a:off x="2217395" y="3354885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241 Conector recto"/>
          <p:cNvCxnSpPr/>
          <p:nvPr/>
        </p:nvCxnSpPr>
        <p:spPr>
          <a:xfrm>
            <a:off x="2096025" y="3344915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242 Conector recto"/>
          <p:cNvCxnSpPr/>
          <p:nvPr/>
        </p:nvCxnSpPr>
        <p:spPr>
          <a:xfrm>
            <a:off x="722935" y="3356357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243 Conector recto"/>
          <p:cNvCxnSpPr/>
          <p:nvPr/>
        </p:nvCxnSpPr>
        <p:spPr>
          <a:xfrm>
            <a:off x="1946835" y="3348686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244 Conector recto"/>
          <p:cNvCxnSpPr/>
          <p:nvPr/>
        </p:nvCxnSpPr>
        <p:spPr>
          <a:xfrm>
            <a:off x="1813600" y="3352768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245 Conector recto"/>
          <p:cNvCxnSpPr/>
          <p:nvPr/>
        </p:nvCxnSpPr>
        <p:spPr>
          <a:xfrm>
            <a:off x="866878" y="3349326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246 Conector recto"/>
          <p:cNvCxnSpPr/>
          <p:nvPr/>
        </p:nvCxnSpPr>
        <p:spPr>
          <a:xfrm>
            <a:off x="1641422" y="3349320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247 Conector recto"/>
          <p:cNvCxnSpPr/>
          <p:nvPr/>
        </p:nvCxnSpPr>
        <p:spPr>
          <a:xfrm>
            <a:off x="1472702" y="3349175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248 Conector recto"/>
          <p:cNvCxnSpPr/>
          <p:nvPr/>
        </p:nvCxnSpPr>
        <p:spPr>
          <a:xfrm>
            <a:off x="1018561" y="3354708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249 Conector recto"/>
          <p:cNvCxnSpPr/>
          <p:nvPr/>
        </p:nvCxnSpPr>
        <p:spPr>
          <a:xfrm>
            <a:off x="1150743" y="3345022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250 Conector recto"/>
          <p:cNvCxnSpPr/>
          <p:nvPr/>
        </p:nvCxnSpPr>
        <p:spPr>
          <a:xfrm>
            <a:off x="1299304" y="3352586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251 Conector recto"/>
          <p:cNvCxnSpPr/>
          <p:nvPr/>
        </p:nvCxnSpPr>
        <p:spPr>
          <a:xfrm>
            <a:off x="2672369" y="3348099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252 Conector recto"/>
          <p:cNvCxnSpPr/>
          <p:nvPr/>
        </p:nvCxnSpPr>
        <p:spPr>
          <a:xfrm>
            <a:off x="2945350" y="3346753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253 Conector recto"/>
          <p:cNvCxnSpPr/>
          <p:nvPr/>
        </p:nvCxnSpPr>
        <p:spPr>
          <a:xfrm>
            <a:off x="362231" y="3345484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C6613115-455F-4F63-AD54-058B04198CE5}"/>
              </a:ext>
            </a:extLst>
          </p:cNvPr>
          <p:cNvCxnSpPr>
            <a:cxnSpLocks/>
          </p:cNvCxnSpPr>
          <p:nvPr/>
        </p:nvCxnSpPr>
        <p:spPr>
          <a:xfrm flipV="1">
            <a:off x="3882395" y="2944514"/>
            <a:ext cx="2469639" cy="7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Rectángulo 4">
            <a:extLst>
              <a:ext uri="{FF2B5EF4-FFF2-40B4-BE49-F238E27FC236}">
                <a16:creationId xmlns:a16="http://schemas.microsoft.com/office/drawing/2014/main" id="{07EA1525-7E14-4B0F-88B3-4F986D56DDC5}"/>
              </a:ext>
            </a:extLst>
          </p:cNvPr>
          <p:cNvSpPr/>
          <p:nvPr/>
        </p:nvSpPr>
        <p:spPr>
          <a:xfrm>
            <a:off x="296652" y="8434400"/>
            <a:ext cx="6317361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700" dirty="0">
                <a:latin typeface="Arial" pitchFamily="34" charset="0"/>
                <a:cs typeface="Arial" pitchFamily="34" charset="0"/>
              </a:rPr>
              <a:t>*Al firmar: </a:t>
            </a:r>
          </a:p>
          <a:p>
            <a:pPr algn="just"/>
            <a:r>
              <a:rPr lang="es-ES" sz="650" dirty="0">
                <a:latin typeface="Arial" pitchFamily="34" charset="0"/>
                <a:cs typeface="Arial" pitchFamily="34" charset="0"/>
              </a:rPr>
              <a:t>Declaro bajo protesta de decir verdad que la información proporcionada es verdadera. </a:t>
            </a:r>
            <a:r>
              <a:rPr lang="es-MX" sz="650" dirty="0">
                <a:latin typeface="Arial" pitchFamily="34" charset="0"/>
                <a:cs typeface="Arial" pitchFamily="34" charset="0"/>
              </a:rPr>
              <a:t>Manifiesto conocer las condiciones de riesgo y medidas sanitarias que se llevarán a cabo durante el proceso de integración de las Mesas Receptoras de Votación y Opinión. Acepto que por medio de diversos medios electrónicos (correo electrónico, teléfono celular, etc.) se me notifique toda la información del proceso de selección de responsables de MRVyO; así como, recibir indicaciones y avisos; por lo que es mi responsabilidad mantenerme comunicado por las vías citadas</a:t>
            </a:r>
            <a:r>
              <a:rPr lang="es-ES" sz="65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es-ES" sz="65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3" name="262 Conector recto"/>
          <p:cNvCxnSpPr/>
          <p:nvPr/>
        </p:nvCxnSpPr>
        <p:spPr>
          <a:xfrm>
            <a:off x="875243" y="4192185"/>
            <a:ext cx="244827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3" name="302 CuadroTexto"/>
          <p:cNvSpPr txBox="1"/>
          <p:nvPr/>
        </p:nvSpPr>
        <p:spPr>
          <a:xfrm>
            <a:off x="3725977" y="3665642"/>
            <a:ext cx="581789" cy="307777"/>
          </a:xfrm>
          <a:prstGeom prst="rect">
            <a:avLst/>
          </a:prstGeom>
          <a:ln w="3175"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s-MX" sz="700" dirty="0">
                <a:latin typeface="Arial"/>
                <a:cs typeface="Arial"/>
              </a:rPr>
              <a:t>Física o </a:t>
            </a:r>
            <a:endParaRPr lang="es-MX" sz="7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700" dirty="0">
                <a:latin typeface="Arial"/>
                <a:cs typeface="Arial"/>
              </a:rPr>
              <a:t>Motriz</a:t>
            </a:r>
            <a:endParaRPr lang="es-MX" sz="700" dirty="0" err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04" name="303 CuadroTexto"/>
          <p:cNvSpPr txBox="1"/>
          <p:nvPr/>
        </p:nvSpPr>
        <p:spPr>
          <a:xfrm>
            <a:off x="4333922" y="3664825"/>
            <a:ext cx="626403" cy="307777"/>
          </a:xfrm>
          <a:prstGeom prst="rect">
            <a:avLst/>
          </a:prstGeom>
          <a:ln w="3175"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700">
                <a:latin typeface="Arial" pitchFamily="34" charset="0"/>
                <a:cs typeface="Arial" pitchFamily="34" charset="0"/>
              </a:rPr>
              <a:t>Mental o Psicosocial</a:t>
            </a:r>
          </a:p>
        </p:txBody>
      </p:sp>
      <p:cxnSp>
        <p:nvCxnSpPr>
          <p:cNvPr id="309" name="308 Conector recto"/>
          <p:cNvCxnSpPr>
            <a:cxnSpLocks/>
          </p:cNvCxnSpPr>
          <p:nvPr/>
        </p:nvCxnSpPr>
        <p:spPr>
          <a:xfrm>
            <a:off x="3860813" y="2768342"/>
            <a:ext cx="262828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263 CuadroTexto"/>
          <p:cNvSpPr txBox="1"/>
          <p:nvPr/>
        </p:nvSpPr>
        <p:spPr>
          <a:xfrm>
            <a:off x="287748" y="2607087"/>
            <a:ext cx="536281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 dirty="0">
                <a:latin typeface="Arial" pitchFamily="34" charset="0"/>
                <a:cs typeface="Arial" pitchFamily="34" charset="0"/>
              </a:rPr>
              <a:t>Hombre</a:t>
            </a:r>
          </a:p>
        </p:txBody>
      </p:sp>
      <p:sp>
        <p:nvSpPr>
          <p:cNvPr id="265" name="264 CuadroTexto"/>
          <p:cNvSpPr txBox="1"/>
          <p:nvPr/>
        </p:nvSpPr>
        <p:spPr>
          <a:xfrm>
            <a:off x="851429" y="2612828"/>
            <a:ext cx="488771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 dirty="0">
                <a:latin typeface="Arial" pitchFamily="34" charset="0"/>
                <a:cs typeface="Arial" pitchFamily="34" charset="0"/>
              </a:rPr>
              <a:t>Mujer</a:t>
            </a:r>
          </a:p>
        </p:txBody>
      </p:sp>
      <p:sp>
        <p:nvSpPr>
          <p:cNvPr id="267" name="266 CuadroTexto"/>
          <p:cNvSpPr txBox="1"/>
          <p:nvPr/>
        </p:nvSpPr>
        <p:spPr>
          <a:xfrm>
            <a:off x="1366516" y="2612127"/>
            <a:ext cx="938288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 dirty="0">
                <a:latin typeface="Arial" pitchFamily="34" charset="0"/>
                <a:cs typeface="Arial" pitchFamily="34" charset="0"/>
              </a:rPr>
              <a:t>Prefiero no decirlo</a:t>
            </a:r>
          </a:p>
        </p:txBody>
      </p:sp>
      <p:graphicFrame>
        <p:nvGraphicFramePr>
          <p:cNvPr id="147" name="14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858040"/>
              </p:ext>
            </p:extLst>
          </p:nvPr>
        </p:nvGraphicFramePr>
        <p:xfrm>
          <a:off x="286725" y="-2282"/>
          <a:ext cx="6594732" cy="8504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43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35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79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0463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es-ES" sz="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es-ES" sz="1600" b="1" kern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/>
                          <a:ea typeface="+mn-ea"/>
                          <a:cs typeface="Arial"/>
                        </a:rPr>
                        <a:t>Jornada Consultiva </a:t>
                      </a:r>
                    </a:p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es-ES" sz="1600" b="1" kern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/>
                          <a:ea typeface="+mn-ea"/>
                          <a:cs typeface="Arial"/>
                        </a:rPr>
                        <a:t>Extraordinaria 2023</a:t>
                      </a:r>
                      <a:endParaRPr lang="es-MX" sz="1600" b="1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sz="800" dirty="0"/>
                    </a:p>
                    <a:p>
                      <a:pPr algn="r"/>
                      <a:endParaRPr lang="es-MX" sz="800" dirty="0"/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800" b="0" dirty="0">
                        <a:latin typeface="+mn-lt"/>
                        <a:cs typeface="+mn-cs"/>
                      </a:endParaRPr>
                    </a:p>
                    <a:p>
                      <a:pPr marL="0" marR="0" indent="0" algn="r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s-MX" sz="700" b="0" dirty="0">
                          <a:latin typeface="Arial"/>
                          <a:cs typeface="Arial"/>
                        </a:rPr>
                        <a:t>DIRECCIÓN EJECUTIVA DE</a:t>
                      </a:r>
                      <a:r>
                        <a:rPr lang="es-MX" sz="700" b="0" baseline="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s-MX" sz="700" b="0" dirty="0">
                          <a:latin typeface="Arial"/>
                          <a:cs typeface="Arial"/>
                        </a:rPr>
                        <a:t>PARTICIPACIÓN CIUDADANA Y</a:t>
                      </a:r>
                      <a:r>
                        <a:rPr lang="es-MX" sz="700" b="0" baseline="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s-MX" sz="700" b="0" dirty="0">
                          <a:latin typeface="Arial"/>
                          <a:cs typeface="Arial"/>
                        </a:rPr>
                        <a:t>CAPACITACIÓN</a:t>
                      </a:r>
                      <a:endParaRPr lang="es-MX" sz="7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Arial"/>
                        <a:cs typeface="Arial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59" name="180 Conector recto">
            <a:extLst>
              <a:ext uri="{FF2B5EF4-FFF2-40B4-BE49-F238E27FC236}">
                <a16:creationId xmlns:a16="http://schemas.microsoft.com/office/drawing/2014/main" id="{701EC8C6-C7DA-440B-A28F-AF44CF59DCA1}"/>
              </a:ext>
            </a:extLst>
          </p:cNvPr>
          <p:cNvCxnSpPr>
            <a:cxnSpLocks/>
          </p:cNvCxnSpPr>
          <p:nvPr/>
        </p:nvCxnSpPr>
        <p:spPr>
          <a:xfrm flipV="1">
            <a:off x="3886935" y="3228975"/>
            <a:ext cx="2656740" cy="9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164 Conector recto"/>
          <p:cNvCxnSpPr>
            <a:cxnSpLocks/>
          </p:cNvCxnSpPr>
          <p:nvPr/>
        </p:nvCxnSpPr>
        <p:spPr>
          <a:xfrm>
            <a:off x="883277" y="4369569"/>
            <a:ext cx="2435852" cy="82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2 Subtítulo"/>
          <p:cNvSpPr txBox="1">
            <a:spLocks/>
          </p:cNvSpPr>
          <p:nvPr/>
        </p:nvSpPr>
        <p:spPr>
          <a:xfrm>
            <a:off x="158216" y="6032722"/>
            <a:ext cx="2520280" cy="37078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 vert="horz" lIns="91440" tIns="45720" rIns="91440" bIns="45720" rtlCol="0" anchor="t">
            <a:noAutofit/>
          </a:bodyPr>
          <a:lstStyle/>
          <a:p>
            <a:pPr algn="just">
              <a:spcBef>
                <a:spcPct val="20000"/>
              </a:spcBef>
              <a:defRPr/>
            </a:pPr>
            <a:r>
              <a:rPr lang="es-MX" sz="800" dirty="0">
                <a:latin typeface="Arial"/>
                <a:ea typeface="+mn-lt"/>
                <a:cs typeface="Arial"/>
              </a:rPr>
              <a:t>B) ¿Tiene algún parentesco de cualquier tipo con algún aspirante o integrante de alguna Comisión de Participación Comunitaria?</a:t>
            </a:r>
            <a:endParaRPr lang="en-US" dirty="0">
              <a:latin typeface="Arial"/>
              <a:cs typeface="Arial"/>
            </a:endParaRPr>
          </a:p>
          <a:p>
            <a:pPr marL="228600" marR="0" lvl="0" indent="-228600" algn="just" defTabSz="9144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lphaLcParenR"/>
              <a:tabLst/>
              <a:defRPr/>
            </a:pPr>
            <a:endParaRPr lang="es-MX" sz="800" b="1" i="0" u="none" strike="noStrike" kern="1200" cap="none" spc="0" normalizeH="0" baseline="0" noProof="0" dirty="0">
              <a:ln>
                <a:noFill/>
              </a:ln>
              <a:effectLst/>
              <a:highlight>
                <a:srgbClr val="FFFF00"/>
              </a:highlight>
              <a:uLnTx/>
              <a:uFillTx/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ct val="20000"/>
              </a:spcBef>
              <a:defRPr/>
            </a:pPr>
            <a:endParaRPr lang="es-MX" sz="800" dirty="0">
              <a:highlight>
                <a:srgbClr val="FFFF00"/>
              </a:highlight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154 CuadroTexto"/>
          <p:cNvSpPr txBox="1"/>
          <p:nvPr/>
        </p:nvSpPr>
        <p:spPr>
          <a:xfrm>
            <a:off x="5606568" y="3668839"/>
            <a:ext cx="590566" cy="307777"/>
          </a:xfrm>
          <a:prstGeom prst="rect">
            <a:avLst/>
          </a:prstGeom>
          <a:ln w="3175"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s-MX" sz="700" dirty="0">
                <a:latin typeface="Arial"/>
                <a:cs typeface="Arial"/>
              </a:rPr>
              <a:t> Sensorial</a:t>
            </a:r>
          </a:p>
          <a:p>
            <a:pPr algn="ctr"/>
            <a:r>
              <a:rPr lang="es-MX" sz="700" dirty="0">
                <a:latin typeface="Arial"/>
                <a:cs typeface="Arial"/>
              </a:rPr>
              <a:t>Visual </a:t>
            </a:r>
            <a:endParaRPr lang="es-MX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151 Rectángulo"/>
          <p:cNvSpPr/>
          <p:nvPr/>
        </p:nvSpPr>
        <p:spPr>
          <a:xfrm>
            <a:off x="142407" y="5102854"/>
            <a:ext cx="331236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just"/>
            <a:r>
              <a:rPr lang="es-MX" sz="600" b="1" dirty="0">
                <a:solidFill>
                  <a:schemeClr val="tx1"/>
                </a:solidFill>
                <a:latin typeface="Arial"/>
                <a:cs typeface="Arial"/>
              </a:rPr>
              <a:t>Nota importante: NO podrá designarse como persona responsable de </a:t>
            </a:r>
            <a:r>
              <a:rPr lang="es-MX" sz="600" b="1" dirty="0" err="1">
                <a:solidFill>
                  <a:schemeClr val="tx1"/>
                </a:solidFill>
                <a:latin typeface="Arial"/>
                <a:cs typeface="Arial"/>
              </a:rPr>
              <a:t>MRVyO</a:t>
            </a:r>
            <a:r>
              <a:rPr lang="es-MX" sz="600" b="1" dirty="0">
                <a:solidFill>
                  <a:schemeClr val="tx1"/>
                </a:solidFill>
                <a:latin typeface="Arial"/>
                <a:cs typeface="Arial"/>
              </a:rPr>
              <a:t>, a quien se manifieste de manera afirmativa respecto de las preguntas identificadas con las letras A), B), C) y D).</a:t>
            </a:r>
            <a:endParaRPr lang="en-US" sz="600" b="1" dirty="0">
              <a:solidFill>
                <a:schemeClr val="tx1"/>
              </a:solidFill>
            </a:endParaRPr>
          </a:p>
        </p:txBody>
      </p:sp>
      <p:sp>
        <p:nvSpPr>
          <p:cNvPr id="160" name="159 CuadroTexto"/>
          <p:cNvSpPr txBox="1"/>
          <p:nvPr/>
        </p:nvSpPr>
        <p:spPr>
          <a:xfrm>
            <a:off x="3085033" y="6391576"/>
            <a:ext cx="301594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>
                <a:latin typeface="Arial" pitchFamily="34" charset="0"/>
                <a:cs typeface="Arial" pitchFamily="34" charset="0"/>
              </a:rPr>
              <a:t>No</a:t>
            </a:r>
          </a:p>
        </p:txBody>
      </p:sp>
      <p:sp>
        <p:nvSpPr>
          <p:cNvPr id="173" name="172 CuadroTexto"/>
          <p:cNvSpPr txBox="1"/>
          <p:nvPr/>
        </p:nvSpPr>
        <p:spPr>
          <a:xfrm>
            <a:off x="4982229" y="3669123"/>
            <a:ext cx="617637" cy="307777"/>
          </a:xfrm>
          <a:prstGeom prst="rect">
            <a:avLst/>
          </a:prstGeom>
          <a:ln w="3175"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s-MX" sz="700" dirty="0">
                <a:latin typeface="Arial"/>
                <a:cs typeface="Arial"/>
              </a:rPr>
              <a:t>Intelectual</a:t>
            </a:r>
          </a:p>
          <a:p>
            <a:pPr algn="ctr"/>
            <a:endParaRPr lang="es-MX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148 CuadroTexto"/>
          <p:cNvSpPr txBox="1"/>
          <p:nvPr/>
        </p:nvSpPr>
        <p:spPr>
          <a:xfrm>
            <a:off x="1386915" y="3540260"/>
            <a:ext cx="360040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>
                <a:latin typeface="Arial" pitchFamily="34" charset="0"/>
                <a:cs typeface="Arial" pitchFamily="34" charset="0"/>
              </a:rPr>
              <a:t>Si</a:t>
            </a:r>
          </a:p>
        </p:txBody>
      </p:sp>
      <p:sp>
        <p:nvSpPr>
          <p:cNvPr id="172" name="171 CuadroTexto"/>
          <p:cNvSpPr txBox="1"/>
          <p:nvPr/>
        </p:nvSpPr>
        <p:spPr>
          <a:xfrm>
            <a:off x="2442418" y="2883111"/>
            <a:ext cx="360040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>
                <a:latin typeface="Arial" pitchFamily="34" charset="0"/>
                <a:cs typeface="Arial" pitchFamily="34" charset="0"/>
              </a:rPr>
              <a:t>Si</a:t>
            </a:r>
          </a:p>
        </p:txBody>
      </p:sp>
      <p:sp>
        <p:nvSpPr>
          <p:cNvPr id="174" name="173 CuadroTexto"/>
          <p:cNvSpPr txBox="1"/>
          <p:nvPr/>
        </p:nvSpPr>
        <p:spPr>
          <a:xfrm>
            <a:off x="1844596" y="3546615"/>
            <a:ext cx="360040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 dirty="0">
                <a:latin typeface="Arial" pitchFamily="34" charset="0"/>
                <a:cs typeface="Arial" pitchFamily="34" charset="0"/>
              </a:rPr>
              <a:t>No</a:t>
            </a:r>
          </a:p>
        </p:txBody>
      </p:sp>
      <p:sp>
        <p:nvSpPr>
          <p:cNvPr id="187" name="186 CuadroTexto"/>
          <p:cNvSpPr txBox="1"/>
          <p:nvPr/>
        </p:nvSpPr>
        <p:spPr>
          <a:xfrm>
            <a:off x="5678415" y="3368936"/>
            <a:ext cx="360040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>
                <a:latin typeface="Arial" pitchFamily="34" charset="0"/>
                <a:cs typeface="Arial" pitchFamily="34" charset="0"/>
              </a:rPr>
              <a:t>Si</a:t>
            </a:r>
          </a:p>
        </p:txBody>
      </p:sp>
      <p:sp>
        <p:nvSpPr>
          <p:cNvPr id="210" name="209 CuadroTexto"/>
          <p:cNvSpPr txBox="1"/>
          <p:nvPr/>
        </p:nvSpPr>
        <p:spPr>
          <a:xfrm>
            <a:off x="6149896" y="3373937"/>
            <a:ext cx="360040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>
                <a:latin typeface="Arial" pitchFamily="34" charset="0"/>
                <a:cs typeface="Arial" pitchFamily="34" charset="0"/>
              </a:rPr>
              <a:t>No</a:t>
            </a:r>
          </a:p>
        </p:txBody>
      </p:sp>
      <p:sp>
        <p:nvSpPr>
          <p:cNvPr id="211" name="210 CuadroTexto"/>
          <p:cNvSpPr txBox="1"/>
          <p:nvPr/>
        </p:nvSpPr>
        <p:spPr>
          <a:xfrm>
            <a:off x="5872038" y="5906664"/>
            <a:ext cx="295837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 dirty="0">
                <a:latin typeface="Arial" pitchFamily="34" charset="0"/>
                <a:cs typeface="Arial" pitchFamily="34" charset="0"/>
              </a:rPr>
              <a:t>Si</a:t>
            </a:r>
          </a:p>
        </p:txBody>
      </p:sp>
      <p:sp>
        <p:nvSpPr>
          <p:cNvPr id="213" name="212 CuadroTexto"/>
          <p:cNvSpPr txBox="1"/>
          <p:nvPr/>
        </p:nvSpPr>
        <p:spPr>
          <a:xfrm>
            <a:off x="2628696" y="5927489"/>
            <a:ext cx="342016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 dirty="0">
                <a:latin typeface="Arial" pitchFamily="34" charset="0"/>
                <a:cs typeface="Arial" pitchFamily="34" charset="0"/>
              </a:rPr>
              <a:t>Si</a:t>
            </a:r>
          </a:p>
        </p:txBody>
      </p:sp>
      <p:sp>
        <p:nvSpPr>
          <p:cNvPr id="215" name="214 CuadroTexto"/>
          <p:cNvSpPr txBox="1"/>
          <p:nvPr/>
        </p:nvSpPr>
        <p:spPr>
          <a:xfrm>
            <a:off x="2650063" y="6409364"/>
            <a:ext cx="316719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>
                <a:latin typeface="Arial" pitchFamily="34" charset="0"/>
                <a:cs typeface="Arial" pitchFamily="34" charset="0"/>
              </a:rPr>
              <a:t>Si</a:t>
            </a:r>
          </a:p>
        </p:txBody>
      </p:sp>
      <p:sp>
        <p:nvSpPr>
          <p:cNvPr id="216" name="215 CuadroTexto"/>
          <p:cNvSpPr txBox="1"/>
          <p:nvPr/>
        </p:nvSpPr>
        <p:spPr>
          <a:xfrm>
            <a:off x="2628696" y="6990229"/>
            <a:ext cx="316719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>
                <a:latin typeface="Arial" pitchFamily="34" charset="0"/>
                <a:cs typeface="Arial" pitchFamily="34" charset="0"/>
              </a:rPr>
              <a:t>Si</a:t>
            </a:r>
          </a:p>
        </p:txBody>
      </p:sp>
      <p:sp>
        <p:nvSpPr>
          <p:cNvPr id="217" name="216 CuadroTexto"/>
          <p:cNvSpPr txBox="1"/>
          <p:nvPr/>
        </p:nvSpPr>
        <p:spPr>
          <a:xfrm>
            <a:off x="2661671" y="7449935"/>
            <a:ext cx="293501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>
                <a:latin typeface="Arial" pitchFamily="34" charset="0"/>
                <a:cs typeface="Arial" pitchFamily="34" charset="0"/>
              </a:rPr>
              <a:t>Si</a:t>
            </a:r>
          </a:p>
        </p:txBody>
      </p:sp>
      <p:sp>
        <p:nvSpPr>
          <p:cNvPr id="227" name="226 CuadroTexto"/>
          <p:cNvSpPr txBox="1"/>
          <p:nvPr/>
        </p:nvSpPr>
        <p:spPr>
          <a:xfrm>
            <a:off x="3079920" y="5918123"/>
            <a:ext cx="298297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>
                <a:latin typeface="Arial" pitchFamily="34" charset="0"/>
                <a:cs typeface="Arial" pitchFamily="34" charset="0"/>
              </a:rPr>
              <a:t>No</a:t>
            </a:r>
          </a:p>
        </p:txBody>
      </p:sp>
      <p:sp>
        <p:nvSpPr>
          <p:cNvPr id="229" name="228 CuadroTexto"/>
          <p:cNvSpPr txBox="1"/>
          <p:nvPr/>
        </p:nvSpPr>
        <p:spPr>
          <a:xfrm>
            <a:off x="2899900" y="2885814"/>
            <a:ext cx="360040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>
                <a:latin typeface="Arial" pitchFamily="34" charset="0"/>
                <a:cs typeface="Arial" pitchFamily="34" charset="0"/>
              </a:rPr>
              <a:t>No</a:t>
            </a:r>
          </a:p>
        </p:txBody>
      </p:sp>
      <p:sp>
        <p:nvSpPr>
          <p:cNvPr id="231" name="230 CuadroTexto"/>
          <p:cNvSpPr txBox="1"/>
          <p:nvPr/>
        </p:nvSpPr>
        <p:spPr>
          <a:xfrm>
            <a:off x="3093326" y="6961210"/>
            <a:ext cx="303791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 dirty="0">
                <a:latin typeface="Arial" pitchFamily="34" charset="0"/>
                <a:cs typeface="Arial" pitchFamily="34" charset="0"/>
              </a:rPr>
              <a:t>No</a:t>
            </a:r>
          </a:p>
        </p:txBody>
      </p:sp>
      <p:sp>
        <p:nvSpPr>
          <p:cNvPr id="234" name="233 CuadroTexto"/>
          <p:cNvSpPr txBox="1"/>
          <p:nvPr/>
        </p:nvSpPr>
        <p:spPr>
          <a:xfrm>
            <a:off x="3099798" y="7437664"/>
            <a:ext cx="300286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>
                <a:latin typeface="Arial" pitchFamily="34" charset="0"/>
                <a:cs typeface="Arial" pitchFamily="34" charset="0"/>
              </a:rPr>
              <a:t>No</a:t>
            </a:r>
          </a:p>
        </p:txBody>
      </p:sp>
      <p:sp>
        <p:nvSpPr>
          <p:cNvPr id="236" name="235 CuadroTexto"/>
          <p:cNvSpPr txBox="1"/>
          <p:nvPr/>
        </p:nvSpPr>
        <p:spPr>
          <a:xfrm>
            <a:off x="5870066" y="5272042"/>
            <a:ext cx="305609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>
                <a:latin typeface="Arial" pitchFamily="34" charset="0"/>
                <a:cs typeface="Arial" pitchFamily="34" charset="0"/>
              </a:rPr>
              <a:t>Si</a:t>
            </a:r>
          </a:p>
        </p:txBody>
      </p:sp>
      <p:sp>
        <p:nvSpPr>
          <p:cNvPr id="239" name="238 CuadroTexto"/>
          <p:cNvSpPr txBox="1"/>
          <p:nvPr/>
        </p:nvSpPr>
        <p:spPr>
          <a:xfrm>
            <a:off x="5873212" y="6518037"/>
            <a:ext cx="286332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>
                <a:latin typeface="Arial" pitchFamily="34" charset="0"/>
                <a:cs typeface="Arial" pitchFamily="34" charset="0"/>
              </a:rPr>
              <a:t>Si</a:t>
            </a:r>
          </a:p>
        </p:txBody>
      </p:sp>
      <p:sp>
        <p:nvSpPr>
          <p:cNvPr id="255" name="254 CuadroTexto"/>
          <p:cNvSpPr txBox="1"/>
          <p:nvPr/>
        </p:nvSpPr>
        <p:spPr>
          <a:xfrm>
            <a:off x="5870066" y="7240318"/>
            <a:ext cx="305609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>
                <a:latin typeface="Arial" pitchFamily="34" charset="0"/>
                <a:cs typeface="Arial" pitchFamily="34" charset="0"/>
              </a:rPr>
              <a:t>Si</a:t>
            </a:r>
          </a:p>
        </p:txBody>
      </p:sp>
      <p:sp>
        <p:nvSpPr>
          <p:cNvPr id="257" name="256 CuadroTexto"/>
          <p:cNvSpPr txBox="1"/>
          <p:nvPr/>
        </p:nvSpPr>
        <p:spPr>
          <a:xfrm>
            <a:off x="6226878" y="5263985"/>
            <a:ext cx="301601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 dirty="0">
                <a:latin typeface="Arial" pitchFamily="34" charset="0"/>
                <a:cs typeface="Arial" pitchFamily="34" charset="0"/>
              </a:rPr>
              <a:t>No</a:t>
            </a:r>
          </a:p>
        </p:txBody>
      </p:sp>
      <p:sp>
        <p:nvSpPr>
          <p:cNvPr id="258" name="257 CuadroTexto"/>
          <p:cNvSpPr txBox="1"/>
          <p:nvPr/>
        </p:nvSpPr>
        <p:spPr>
          <a:xfrm>
            <a:off x="6248382" y="5876179"/>
            <a:ext cx="295837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 dirty="0">
                <a:latin typeface="Arial" pitchFamily="34" charset="0"/>
                <a:cs typeface="Arial" pitchFamily="34" charset="0"/>
              </a:rPr>
              <a:t>No</a:t>
            </a:r>
          </a:p>
        </p:txBody>
      </p:sp>
      <p:sp>
        <p:nvSpPr>
          <p:cNvPr id="259" name="258 CuadroTexto"/>
          <p:cNvSpPr txBox="1"/>
          <p:nvPr/>
        </p:nvSpPr>
        <p:spPr>
          <a:xfrm>
            <a:off x="6226878" y="6499864"/>
            <a:ext cx="301601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>
                <a:latin typeface="Arial" pitchFamily="34" charset="0"/>
                <a:cs typeface="Arial" pitchFamily="34" charset="0"/>
              </a:rPr>
              <a:t>No</a:t>
            </a:r>
          </a:p>
        </p:txBody>
      </p:sp>
      <p:sp>
        <p:nvSpPr>
          <p:cNvPr id="260" name="259 CuadroTexto"/>
          <p:cNvSpPr txBox="1"/>
          <p:nvPr/>
        </p:nvSpPr>
        <p:spPr>
          <a:xfrm>
            <a:off x="6240269" y="7225751"/>
            <a:ext cx="324304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>
                <a:latin typeface="Arial" pitchFamily="34" charset="0"/>
                <a:cs typeface="Arial" pitchFamily="34" charset="0"/>
              </a:rPr>
              <a:t>No</a:t>
            </a:r>
          </a:p>
        </p:txBody>
      </p:sp>
      <p:sp>
        <p:nvSpPr>
          <p:cNvPr id="162" name="161 CuadroTexto"/>
          <p:cNvSpPr txBox="1"/>
          <p:nvPr/>
        </p:nvSpPr>
        <p:spPr>
          <a:xfrm>
            <a:off x="2639209" y="5428528"/>
            <a:ext cx="344056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>
                <a:latin typeface="Arial" pitchFamily="34" charset="0"/>
                <a:cs typeface="Arial" pitchFamily="34" charset="0"/>
              </a:rPr>
              <a:t>Si</a:t>
            </a:r>
          </a:p>
        </p:txBody>
      </p:sp>
      <p:sp>
        <p:nvSpPr>
          <p:cNvPr id="163" name="162 CuadroTexto"/>
          <p:cNvSpPr txBox="1"/>
          <p:nvPr/>
        </p:nvSpPr>
        <p:spPr>
          <a:xfrm>
            <a:off x="3067302" y="5412777"/>
            <a:ext cx="313451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>
                <a:latin typeface="Arial" pitchFamily="34" charset="0"/>
                <a:cs typeface="Arial" pitchFamily="34" charset="0"/>
              </a:rPr>
              <a:t>No</a:t>
            </a:r>
          </a:p>
        </p:txBody>
      </p:sp>
      <p:sp>
        <p:nvSpPr>
          <p:cNvPr id="166" name="2 Subtítulo"/>
          <p:cNvSpPr txBox="1">
            <a:spLocks/>
          </p:cNvSpPr>
          <p:nvPr/>
        </p:nvSpPr>
        <p:spPr>
          <a:xfrm>
            <a:off x="151278" y="4454593"/>
            <a:ext cx="1790914" cy="2962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ES" sz="800" dirty="0">
                <a:latin typeface="Arial" pitchFamily="34" charset="0"/>
                <a:cs typeface="Arial" pitchFamily="34" charset="0"/>
              </a:rPr>
              <a:t>Demarcación Territorial (Alcaldía) o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ES" sz="800" dirty="0">
                <a:latin typeface="Arial" pitchFamily="34" charset="0"/>
                <a:cs typeface="Arial" pitchFamily="34" charset="0"/>
              </a:rPr>
              <a:t>Municipio</a:t>
            </a:r>
            <a:r>
              <a:rPr kumimoji="0" lang="es-ES" sz="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:</a:t>
            </a:r>
            <a:endParaRPr kumimoji="0" lang="es-MX" sz="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7" name="180 Conector recto">
            <a:extLst>
              <a:ext uri="{FF2B5EF4-FFF2-40B4-BE49-F238E27FC236}">
                <a16:creationId xmlns:a16="http://schemas.microsoft.com/office/drawing/2014/main" id="{701EC8C6-C7DA-440B-A28F-AF44CF59DCA1}"/>
              </a:ext>
            </a:extLst>
          </p:cNvPr>
          <p:cNvCxnSpPr>
            <a:cxnSpLocks/>
          </p:cNvCxnSpPr>
          <p:nvPr/>
        </p:nvCxnSpPr>
        <p:spPr>
          <a:xfrm>
            <a:off x="858478" y="4750816"/>
            <a:ext cx="246954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144 CuadroTexto"/>
          <p:cNvSpPr txBox="1"/>
          <p:nvPr/>
        </p:nvSpPr>
        <p:spPr>
          <a:xfrm>
            <a:off x="213077" y="2394897"/>
            <a:ext cx="4796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s-ES" sz="900" dirty="0">
                <a:latin typeface="Arial" pitchFamily="34" charset="0"/>
                <a:cs typeface="Arial" pitchFamily="34" charset="0"/>
              </a:rPr>
              <a:t>Sexo:</a:t>
            </a:r>
            <a:endParaRPr lang="es-MX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9" name="168 CuadroTexto"/>
          <p:cNvSpPr txBox="1"/>
          <p:nvPr/>
        </p:nvSpPr>
        <p:spPr>
          <a:xfrm>
            <a:off x="3379805" y="4001538"/>
            <a:ext cx="2317902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es-ES" sz="800" dirty="0">
                <a:latin typeface="Arial"/>
                <a:cs typeface="Arial"/>
              </a:rPr>
              <a:t>Por esa discapacidad, ¿requiere apoyo del IECM para ejercer la función de responsable de </a:t>
            </a:r>
            <a:r>
              <a:rPr lang="es-ES" sz="800" dirty="0" err="1">
                <a:latin typeface="Arial"/>
                <a:cs typeface="Arial"/>
              </a:rPr>
              <a:t>MRVyO</a:t>
            </a:r>
            <a:r>
              <a:rPr lang="es-ES" sz="800" dirty="0">
                <a:latin typeface="Arial"/>
                <a:cs typeface="Arial"/>
              </a:rPr>
              <a:t>?</a:t>
            </a:r>
          </a:p>
          <a:p>
            <a:pPr algn="just"/>
            <a:endParaRPr lang="es-MX" sz="800" dirty="0">
              <a:latin typeface="Arial"/>
              <a:cs typeface="Arial"/>
            </a:endParaRPr>
          </a:p>
        </p:txBody>
      </p:sp>
      <p:sp>
        <p:nvSpPr>
          <p:cNvPr id="175" name="174 CuadroTexto"/>
          <p:cNvSpPr txBox="1"/>
          <p:nvPr/>
        </p:nvSpPr>
        <p:spPr>
          <a:xfrm>
            <a:off x="5708323" y="4069628"/>
            <a:ext cx="360040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>
                <a:latin typeface="Arial" pitchFamily="34" charset="0"/>
                <a:cs typeface="Arial" pitchFamily="34" charset="0"/>
              </a:rPr>
              <a:t>Si</a:t>
            </a:r>
          </a:p>
        </p:txBody>
      </p:sp>
      <p:sp>
        <p:nvSpPr>
          <p:cNvPr id="176" name="175 CuadroTexto"/>
          <p:cNvSpPr txBox="1"/>
          <p:nvPr/>
        </p:nvSpPr>
        <p:spPr>
          <a:xfrm>
            <a:off x="6159544" y="4063790"/>
            <a:ext cx="360040" cy="200055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700">
                <a:latin typeface="Arial" pitchFamily="34" charset="0"/>
                <a:cs typeface="Arial" pitchFamily="34" charset="0"/>
              </a:rPr>
              <a:t>No</a:t>
            </a:r>
          </a:p>
        </p:txBody>
      </p:sp>
      <p:sp>
        <p:nvSpPr>
          <p:cNvPr id="179" name="178 CuadroTexto"/>
          <p:cNvSpPr txBox="1"/>
          <p:nvPr/>
        </p:nvSpPr>
        <p:spPr>
          <a:xfrm>
            <a:off x="3373890" y="4421296"/>
            <a:ext cx="3046399" cy="21544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MX" sz="800" dirty="0">
                <a:latin typeface="Arial"/>
                <a:cs typeface="Arial"/>
              </a:rPr>
              <a:t>Describa el tipo de apoyo que, en su caso, requiere:</a:t>
            </a:r>
          </a:p>
        </p:txBody>
      </p:sp>
      <p:cxnSp>
        <p:nvCxnSpPr>
          <p:cNvPr id="180" name="Conector recto 29">
            <a:extLst>
              <a:ext uri="{FF2B5EF4-FFF2-40B4-BE49-F238E27FC236}">
                <a16:creationId xmlns:a16="http://schemas.microsoft.com/office/drawing/2014/main" id="{C6613115-455F-4F63-AD54-058B04198CE5}"/>
              </a:ext>
            </a:extLst>
          </p:cNvPr>
          <p:cNvCxnSpPr>
            <a:cxnSpLocks/>
          </p:cNvCxnSpPr>
          <p:nvPr/>
        </p:nvCxnSpPr>
        <p:spPr>
          <a:xfrm>
            <a:off x="3455669" y="4750038"/>
            <a:ext cx="308499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5" name="Imagen 124">
            <a:extLst>
              <a:ext uri="{FF2B5EF4-FFF2-40B4-BE49-F238E27FC236}">
                <a16:creationId xmlns:a16="http://schemas.microsoft.com/office/drawing/2014/main" id="{F8421C52-C9DD-4266-9ED2-8EF9D5996A1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652" y="-21525"/>
            <a:ext cx="1080120" cy="8630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6" name="Conector recto 29">
            <a:extLst>
              <a:ext uri="{FF2B5EF4-FFF2-40B4-BE49-F238E27FC236}">
                <a16:creationId xmlns:a16="http://schemas.microsoft.com/office/drawing/2014/main" id="{96974790-347B-4BA5-B537-1D933FA6BF76}"/>
              </a:ext>
            </a:extLst>
          </p:cNvPr>
          <p:cNvCxnSpPr>
            <a:cxnSpLocks/>
          </p:cNvCxnSpPr>
          <p:nvPr/>
        </p:nvCxnSpPr>
        <p:spPr>
          <a:xfrm>
            <a:off x="5872908" y="4554376"/>
            <a:ext cx="6567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4" name="151 Rectángulo">
            <a:extLst>
              <a:ext uri="{FF2B5EF4-FFF2-40B4-BE49-F238E27FC236}">
                <a16:creationId xmlns:a16="http://schemas.microsoft.com/office/drawing/2014/main" id="{6F58C1A3-4D95-410D-9C9F-2494D3F7B890}"/>
              </a:ext>
            </a:extLst>
          </p:cNvPr>
          <p:cNvSpPr/>
          <p:nvPr/>
        </p:nvSpPr>
        <p:spPr>
          <a:xfrm>
            <a:off x="1426186" y="3815186"/>
            <a:ext cx="331236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just"/>
            <a:r>
              <a:rPr lang="es-MX" sz="600" dirty="0">
                <a:solidFill>
                  <a:schemeClr val="tx1"/>
                </a:solidFill>
                <a:latin typeface="Arial"/>
                <a:cs typeface="Arial"/>
              </a:rPr>
              <a:t>Último nivel de estudios terminado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126" name="151 Rectángulo">
            <a:extLst>
              <a:ext uri="{FF2B5EF4-FFF2-40B4-BE49-F238E27FC236}">
                <a16:creationId xmlns:a16="http://schemas.microsoft.com/office/drawing/2014/main" id="{882F549D-9677-4081-9564-3F9C1446598D}"/>
              </a:ext>
            </a:extLst>
          </p:cNvPr>
          <p:cNvSpPr/>
          <p:nvPr/>
        </p:nvSpPr>
        <p:spPr>
          <a:xfrm>
            <a:off x="807310" y="4261784"/>
            <a:ext cx="331236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just"/>
            <a:r>
              <a:rPr lang="es-MX" sz="600" dirty="0">
                <a:solidFill>
                  <a:schemeClr val="tx1"/>
                </a:solidFill>
                <a:latin typeface="Arial"/>
                <a:cs typeface="Arial"/>
              </a:rPr>
              <a:t>Calle                                                     Número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2" name="154 CuadroTexto">
            <a:extLst>
              <a:ext uri="{FF2B5EF4-FFF2-40B4-BE49-F238E27FC236}">
                <a16:creationId xmlns:a16="http://schemas.microsoft.com/office/drawing/2014/main" id="{DAB65580-97EE-F470-73E5-182195B64D4C}"/>
              </a:ext>
            </a:extLst>
          </p:cNvPr>
          <p:cNvSpPr txBox="1"/>
          <p:nvPr/>
        </p:nvSpPr>
        <p:spPr>
          <a:xfrm>
            <a:off x="6200930" y="3668839"/>
            <a:ext cx="610160" cy="307777"/>
          </a:xfrm>
          <a:prstGeom prst="rect">
            <a:avLst/>
          </a:prstGeom>
          <a:ln w="3175"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s-MX" sz="700" dirty="0">
                <a:latin typeface="Arial"/>
                <a:cs typeface="Arial"/>
              </a:rPr>
              <a:t> Sensorial</a:t>
            </a:r>
          </a:p>
          <a:p>
            <a:pPr algn="ctr"/>
            <a:r>
              <a:rPr lang="es-MX" sz="700" dirty="0">
                <a:latin typeface="Arial"/>
                <a:cs typeface="Arial"/>
              </a:rPr>
              <a:t>Auditiva</a:t>
            </a:r>
            <a:endParaRPr lang="es-MX" sz="7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Texto, Carta&#10;&#10;Descripción generada automáticamente">
            <a:extLst>
              <a:ext uri="{FF2B5EF4-FFF2-40B4-BE49-F238E27FC236}">
                <a16:creationId xmlns:a16="http://schemas.microsoft.com/office/drawing/2014/main" id="{06C45C01-58CA-ED04-27BE-15A6C64A81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169" r="703"/>
          <a:stretch/>
        </p:blipFill>
        <p:spPr bwMode="auto">
          <a:xfrm>
            <a:off x="485457" y="561703"/>
            <a:ext cx="5887085" cy="62309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147384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660</Words>
  <Application>Microsoft Office PowerPoint</Application>
  <PresentationFormat>Carta (216 x 279 mm)</PresentationFormat>
  <Paragraphs>90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Calibri</vt:lpstr>
      <vt:lpstr>Tema de Office</vt:lpstr>
      <vt:lpstr>Presentación de PowerPoint</vt:lpstr>
      <vt:lpstr>Presentación de PowerPoint</vt:lpstr>
    </vt:vector>
  </TitlesOfParts>
  <Company>IEDF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Dirección Ejecutiva de Capacitación Electoral y Educación Cívica Instrumentación para la integración de mesas receptoras de votación y opinión 2013</dc:title>
  <dc:creator>IEDF</dc:creator>
  <cp:lastModifiedBy>Araceli Ramírez López</cp:lastModifiedBy>
  <cp:revision>62</cp:revision>
  <cp:lastPrinted>2022-12-06T17:43:46Z</cp:lastPrinted>
  <dcterms:created xsi:type="dcterms:W3CDTF">2013-05-30T17:09:28Z</dcterms:created>
  <dcterms:modified xsi:type="dcterms:W3CDTF">2023-09-04T16:54:40Z</dcterms:modified>
</cp:coreProperties>
</file>